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AD5E8"/>
    <a:srgbClr val="CCCCCC"/>
    <a:srgbClr val="AFABAB"/>
    <a:srgbClr val="7F7F7F"/>
    <a:srgbClr val="92A8D1"/>
    <a:srgbClr val="DCE3F0"/>
    <a:srgbClr val="B9C7E1"/>
    <a:srgbClr val="BCD2E3"/>
    <a:srgbClr val="228AB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74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9735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47960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167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21570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97512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20148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541135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297428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12374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81230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8971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228C2-7A4D-4D5B-9F8C-B6753259D432}" type="datetimeFigureOut">
              <a:rPr lang="zh-CN" altLang="en-US" smtClean="0"/>
              <a:pPr/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64EB8-FE88-4362-BD50-0B017AABB9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2431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223248" y="-2"/>
            <a:ext cx="7853082" cy="306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4728015" y="612194"/>
            <a:ext cx="2735970" cy="1835606"/>
          </a:xfrm>
          <a:custGeom>
            <a:avLst/>
            <a:gdLst>
              <a:gd name="connsiteX0" fmla="*/ 1888760 w 2735970"/>
              <a:gd name="connsiteY0" fmla="*/ 1628241 h 1835606"/>
              <a:gd name="connsiteX1" fmla="*/ 2180289 w 2735970"/>
              <a:gd name="connsiteY1" fmla="*/ 1628241 h 1835606"/>
              <a:gd name="connsiteX2" fmla="*/ 2300560 w 2735970"/>
              <a:gd name="connsiteY2" fmla="*/ 1835606 h 1835606"/>
              <a:gd name="connsiteX3" fmla="*/ 411800 w 2735970"/>
              <a:gd name="connsiteY3" fmla="*/ 1835606 h 1835606"/>
              <a:gd name="connsiteX4" fmla="*/ 532071 w 2735970"/>
              <a:gd name="connsiteY4" fmla="*/ 1628242 h 1835606"/>
              <a:gd name="connsiteX5" fmla="*/ 1888760 w 2735970"/>
              <a:gd name="connsiteY5" fmla="*/ 1628242 h 1835606"/>
              <a:gd name="connsiteX6" fmla="*/ 1367985 w 2735970"/>
              <a:gd name="connsiteY6" fmla="*/ 730354 h 1835606"/>
              <a:gd name="connsiteX7" fmla="*/ 1888760 w 2735970"/>
              <a:gd name="connsiteY7" fmla="*/ 1628241 h 1835606"/>
              <a:gd name="connsiteX8" fmla="*/ 847210 w 2735970"/>
              <a:gd name="connsiteY8" fmla="*/ 1628241 h 1835606"/>
              <a:gd name="connsiteX9" fmla="*/ 1356180 w 2735970"/>
              <a:gd name="connsiteY9" fmla="*/ 207365 h 1835606"/>
              <a:gd name="connsiteX10" fmla="*/ 1513749 w 2735970"/>
              <a:gd name="connsiteY10" fmla="*/ 479036 h 1835606"/>
              <a:gd name="connsiteX11" fmla="*/ 1367985 w 2735970"/>
              <a:gd name="connsiteY11" fmla="*/ 730354 h 1835606"/>
              <a:gd name="connsiteX12" fmla="*/ 1210416 w 2735970"/>
              <a:gd name="connsiteY12" fmla="*/ 458683 h 1835606"/>
              <a:gd name="connsiteX13" fmla="*/ 944380 w 2735970"/>
              <a:gd name="connsiteY13" fmla="*/ 1 h 1835606"/>
              <a:gd name="connsiteX14" fmla="*/ 1210416 w 2735970"/>
              <a:gd name="connsiteY14" fmla="*/ 458683 h 1835606"/>
              <a:gd name="connsiteX15" fmla="*/ 532071 w 2735970"/>
              <a:gd name="connsiteY15" fmla="*/ 1628242 h 1835606"/>
              <a:gd name="connsiteX16" fmla="*/ 0 w 2735970"/>
              <a:gd name="connsiteY16" fmla="*/ 1628242 h 1835606"/>
              <a:gd name="connsiteX17" fmla="*/ 1791590 w 2735970"/>
              <a:gd name="connsiteY17" fmla="*/ 0 h 1835606"/>
              <a:gd name="connsiteX18" fmla="*/ 2735970 w 2735970"/>
              <a:gd name="connsiteY18" fmla="*/ 1628241 h 1835606"/>
              <a:gd name="connsiteX19" fmla="*/ 2180289 w 2735970"/>
              <a:gd name="connsiteY19" fmla="*/ 1628241 h 1835606"/>
              <a:gd name="connsiteX20" fmla="*/ 1513749 w 2735970"/>
              <a:gd name="connsiteY20" fmla="*/ 479036 h 1835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35970" h="1835606">
                <a:moveTo>
                  <a:pt x="1888760" y="1628241"/>
                </a:moveTo>
                <a:lnTo>
                  <a:pt x="2180289" y="1628241"/>
                </a:lnTo>
                <a:lnTo>
                  <a:pt x="2300560" y="1835606"/>
                </a:lnTo>
                <a:lnTo>
                  <a:pt x="411800" y="1835606"/>
                </a:lnTo>
                <a:lnTo>
                  <a:pt x="532071" y="1628242"/>
                </a:lnTo>
                <a:lnTo>
                  <a:pt x="1888760" y="1628242"/>
                </a:lnTo>
                <a:close/>
                <a:moveTo>
                  <a:pt x="1367985" y="730354"/>
                </a:moveTo>
                <a:lnTo>
                  <a:pt x="1888760" y="1628241"/>
                </a:lnTo>
                <a:lnTo>
                  <a:pt x="847210" y="1628241"/>
                </a:lnTo>
                <a:close/>
                <a:moveTo>
                  <a:pt x="1356180" y="207365"/>
                </a:moveTo>
                <a:lnTo>
                  <a:pt x="1513749" y="479036"/>
                </a:lnTo>
                <a:lnTo>
                  <a:pt x="1367985" y="730354"/>
                </a:lnTo>
                <a:lnTo>
                  <a:pt x="1210416" y="458683"/>
                </a:lnTo>
                <a:close/>
                <a:moveTo>
                  <a:pt x="944380" y="1"/>
                </a:moveTo>
                <a:lnTo>
                  <a:pt x="1210416" y="458683"/>
                </a:lnTo>
                <a:lnTo>
                  <a:pt x="532071" y="1628242"/>
                </a:lnTo>
                <a:lnTo>
                  <a:pt x="0" y="1628242"/>
                </a:lnTo>
                <a:close/>
                <a:moveTo>
                  <a:pt x="1791590" y="0"/>
                </a:moveTo>
                <a:lnTo>
                  <a:pt x="2735970" y="1628241"/>
                </a:lnTo>
                <a:lnTo>
                  <a:pt x="2180289" y="1628241"/>
                </a:lnTo>
                <a:lnTo>
                  <a:pt x="1513749" y="479036"/>
                </a:lnTo>
                <a:close/>
              </a:path>
            </a:pathLst>
          </a:cu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任意多边形 11"/>
          <p:cNvSpPr/>
          <p:nvPr/>
        </p:nvSpPr>
        <p:spPr>
          <a:xfrm>
            <a:off x="1848670" y="-3"/>
            <a:ext cx="1800000" cy="3420000"/>
          </a:xfrm>
          <a:custGeom>
            <a:avLst/>
            <a:gdLst>
              <a:gd name="connsiteX0" fmla="*/ 180000 w 1800000"/>
              <a:gd name="connsiteY0" fmla="*/ 3240000 h 3420000"/>
              <a:gd name="connsiteX1" fmla="*/ 1800000 w 1800000"/>
              <a:gd name="connsiteY1" fmla="*/ 3240000 h 3420000"/>
              <a:gd name="connsiteX2" fmla="*/ 1800000 w 1800000"/>
              <a:gd name="connsiteY2" fmla="*/ 3420000 h 3420000"/>
              <a:gd name="connsiteX3" fmla="*/ 180000 w 1800000"/>
              <a:gd name="connsiteY3" fmla="*/ 3420000 h 3420000"/>
              <a:gd name="connsiteX4" fmla="*/ 0 w 1800000"/>
              <a:gd name="connsiteY4" fmla="*/ 0 h 3420000"/>
              <a:gd name="connsiteX5" fmla="*/ 180000 w 1800000"/>
              <a:gd name="connsiteY5" fmla="*/ 0 h 3420000"/>
              <a:gd name="connsiteX6" fmla="*/ 180000 w 1800000"/>
              <a:gd name="connsiteY6" fmla="*/ 3240000 h 3420000"/>
              <a:gd name="connsiteX7" fmla="*/ 0 w 1800000"/>
              <a:gd name="connsiteY7" fmla="*/ 3240000 h 34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0000" h="3420000">
                <a:moveTo>
                  <a:pt x="180000" y="3240000"/>
                </a:moveTo>
                <a:lnTo>
                  <a:pt x="1800000" y="3240000"/>
                </a:lnTo>
                <a:lnTo>
                  <a:pt x="1800000" y="3420000"/>
                </a:lnTo>
                <a:lnTo>
                  <a:pt x="180000" y="3420000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CAD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任意多边形 12"/>
          <p:cNvSpPr/>
          <p:nvPr/>
        </p:nvSpPr>
        <p:spPr>
          <a:xfrm flipH="1">
            <a:off x="8682502" y="-3"/>
            <a:ext cx="1800000" cy="3420000"/>
          </a:xfrm>
          <a:custGeom>
            <a:avLst/>
            <a:gdLst>
              <a:gd name="connsiteX0" fmla="*/ 180000 w 1800000"/>
              <a:gd name="connsiteY0" fmla="*/ 3240000 h 3420000"/>
              <a:gd name="connsiteX1" fmla="*/ 1800000 w 1800000"/>
              <a:gd name="connsiteY1" fmla="*/ 3240000 h 3420000"/>
              <a:gd name="connsiteX2" fmla="*/ 1800000 w 1800000"/>
              <a:gd name="connsiteY2" fmla="*/ 3420000 h 3420000"/>
              <a:gd name="connsiteX3" fmla="*/ 180000 w 1800000"/>
              <a:gd name="connsiteY3" fmla="*/ 3420000 h 3420000"/>
              <a:gd name="connsiteX4" fmla="*/ 0 w 1800000"/>
              <a:gd name="connsiteY4" fmla="*/ 0 h 3420000"/>
              <a:gd name="connsiteX5" fmla="*/ 180000 w 1800000"/>
              <a:gd name="connsiteY5" fmla="*/ 0 h 3420000"/>
              <a:gd name="connsiteX6" fmla="*/ 180000 w 1800000"/>
              <a:gd name="connsiteY6" fmla="*/ 3240000 h 3420000"/>
              <a:gd name="connsiteX7" fmla="*/ 0 w 1800000"/>
              <a:gd name="connsiteY7" fmla="*/ 3240000 h 34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0000" h="3420000">
                <a:moveTo>
                  <a:pt x="180000" y="3240000"/>
                </a:moveTo>
                <a:lnTo>
                  <a:pt x="1800000" y="3240000"/>
                </a:lnTo>
                <a:lnTo>
                  <a:pt x="1800000" y="3420000"/>
                </a:lnTo>
                <a:lnTo>
                  <a:pt x="180000" y="3420000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CAD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026" name="Picture 2" descr="G:\社科处\处日常事务\2017\1本处\校级创新团队申报\院旗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1801504" cy="1757816"/>
          </a:xfrm>
          <a:prstGeom prst="rect">
            <a:avLst/>
          </a:prstGeom>
          <a:noFill/>
        </p:spPr>
      </p:pic>
      <p:sp>
        <p:nvSpPr>
          <p:cNvPr id="10" name="矩形 1"/>
          <p:cNvSpPr>
            <a:spLocks noChangeArrowheads="1"/>
          </p:cNvSpPr>
          <p:nvPr/>
        </p:nvSpPr>
        <p:spPr bwMode="auto">
          <a:xfrm>
            <a:off x="2593073" y="751765"/>
            <a:ext cx="731520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endParaRPr lang="en-US" altLang="zh-CN" sz="4000" b="1" dirty="0" smtClean="0">
              <a:solidFill>
                <a:srgbClr val="FFFFFF"/>
              </a:solidFill>
              <a:latin typeface="方正小标宋简体" pitchFamily="2" charset="-122"/>
              <a:ea typeface="方正小标宋简体" pitchFamily="2" charset="-122"/>
            </a:endParaRPr>
          </a:p>
          <a:p>
            <a:pPr algn="ctr">
              <a:buFont typeface="Wingdings" pitchFamily="2" charset="2"/>
              <a:buNone/>
            </a:pPr>
            <a:r>
              <a:rPr lang="en-US" altLang="zh-CN" sz="4000" b="1" dirty="0" smtClean="0">
                <a:latin typeface="方正小标宋简体" pitchFamily="2" charset="-122"/>
                <a:ea typeface="方正小标宋简体" pitchFamily="2" charset="-122"/>
              </a:rPr>
              <a:t>2017</a:t>
            </a:r>
            <a:r>
              <a:rPr lang="zh-CN" altLang="zh-CN" sz="4000" b="1" dirty="0" smtClean="0">
                <a:latin typeface="方正小标宋简体" pitchFamily="2" charset="-122"/>
                <a:ea typeface="方正小标宋简体" pitchFamily="2" charset="-122"/>
              </a:rPr>
              <a:t>年</a:t>
            </a:r>
            <a:r>
              <a:rPr lang="zh-CN" altLang="en-US" sz="4000" b="1" dirty="0" smtClean="0">
                <a:latin typeface="方正小标宋简体" pitchFamily="2" charset="-122"/>
                <a:ea typeface="方正小标宋简体" pitchFamily="2" charset="-122"/>
              </a:rPr>
              <a:t>福州大学</a:t>
            </a:r>
            <a:r>
              <a:rPr lang="zh-CN" altLang="en-US" sz="4000" b="1" dirty="0">
                <a:latin typeface="方正小标宋简体" pitchFamily="2" charset="-122"/>
                <a:ea typeface="方正小标宋简体" pitchFamily="2" charset="-122"/>
              </a:rPr>
              <a:t>哲学</a:t>
            </a:r>
            <a:r>
              <a:rPr lang="zh-CN" altLang="en-US" sz="4000" b="1" dirty="0" smtClean="0">
                <a:latin typeface="方正小标宋简体" pitchFamily="2" charset="-122"/>
                <a:ea typeface="方正小标宋简体" pitchFamily="2" charset="-122"/>
              </a:rPr>
              <a:t>社会科学</a:t>
            </a:r>
            <a:endParaRPr lang="zh-CN" altLang="en-US" sz="4000" b="1" dirty="0">
              <a:latin typeface="方正小标宋简体" pitchFamily="2" charset="-122"/>
              <a:ea typeface="方正小标宋简体" pitchFamily="2" charset="-122"/>
            </a:endParaRPr>
          </a:p>
          <a:p>
            <a:pPr algn="ctr">
              <a:buFont typeface="Wingdings" pitchFamily="2" charset="2"/>
              <a:buNone/>
            </a:pPr>
            <a:r>
              <a:rPr lang="zh-CN" altLang="en-US" sz="4000" b="1" dirty="0" smtClean="0">
                <a:latin typeface="方正小标宋简体" pitchFamily="2" charset="-122"/>
                <a:ea typeface="方正小标宋简体" pitchFamily="2" charset="-122"/>
              </a:rPr>
              <a:t>创新</a:t>
            </a:r>
            <a:r>
              <a:rPr lang="zh-CN" altLang="en-US" sz="4000" b="1" dirty="0" smtClean="0">
                <a:latin typeface="方正小标宋简体" pitchFamily="2" charset="-122"/>
                <a:ea typeface="方正小标宋简体" pitchFamily="2" charset="-122"/>
              </a:rPr>
              <a:t>团队专家会议评审答辩</a:t>
            </a:r>
            <a:endParaRPr lang="zh-CN" altLang="en-US" sz="4000" b="1" dirty="0">
              <a:latin typeface="方正小标宋简体" pitchFamily="2" charset="-122"/>
              <a:ea typeface="方正小标宋简体" pitchFamily="2" charset="-122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3241580" y="3344839"/>
            <a:ext cx="57181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CN" altLang="en-US" sz="2600" dirty="0">
                <a:latin typeface="华文新魏" pitchFamily="2" charset="-122"/>
                <a:ea typeface="华文新魏" pitchFamily="2" charset="-122"/>
              </a:rPr>
              <a:t>团队名称：                          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CN" altLang="en-US" sz="2600" dirty="0">
                <a:latin typeface="华文新魏" pitchFamily="2" charset="-122"/>
                <a:ea typeface="华文新魏" pitchFamily="2" charset="-122"/>
              </a:rPr>
              <a:t>依托单位：                          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CN" altLang="en-US" sz="2600" dirty="0">
                <a:latin typeface="华文新魏" pitchFamily="2" charset="-122"/>
                <a:ea typeface="华文新魏" pitchFamily="2" charset="-122"/>
              </a:rPr>
              <a:t>团队</a:t>
            </a:r>
            <a:r>
              <a:rPr lang="zh-CN" altLang="en-US" sz="2600" dirty="0" smtClean="0">
                <a:latin typeface="华文新魏" pitchFamily="2" charset="-122"/>
                <a:ea typeface="华文新魏" pitchFamily="2" charset="-122"/>
              </a:rPr>
              <a:t>类别：</a:t>
            </a:r>
            <a:endParaRPr lang="en-US" altLang="zh-CN" sz="2600" dirty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CN" altLang="en-US" sz="2600" dirty="0">
                <a:latin typeface="华文新魏" pitchFamily="2" charset="-122"/>
                <a:ea typeface="华文新魏" pitchFamily="2" charset="-122"/>
              </a:rPr>
              <a:t>负责人：                           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2017</a:t>
            </a:r>
            <a:r>
              <a:rPr lang="zh-CN" altLang="en-US" sz="2400" dirty="0">
                <a:latin typeface="华文新魏" pitchFamily="2" charset="-122"/>
                <a:ea typeface="华文新魏" pitchFamily="2" charset="-122"/>
              </a:rPr>
              <a:t>年</a:t>
            </a:r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2400" dirty="0">
                <a:latin typeface="华文新魏" pitchFamily="2" charset="-122"/>
                <a:ea typeface="华文新魏" pitchFamily="2" charset="-122"/>
              </a:rPr>
              <a:t>月</a:t>
            </a:r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2400" dirty="0">
                <a:latin typeface="华文新魏" pitchFamily="2" charset="-122"/>
                <a:ea typeface="华文新魏" pitchFamily="2" charset="-122"/>
              </a:rPr>
              <a:t>日</a:t>
            </a:r>
          </a:p>
          <a:p>
            <a:pPr algn="ctr">
              <a:buFont typeface="Wingdings" pitchFamily="2" charset="2"/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6988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0" y="3195"/>
            <a:ext cx="12192000" cy="1954941"/>
          </a:xfrm>
          <a:prstGeom prst="rect">
            <a:avLst/>
          </a:prstGeom>
          <a:solidFill>
            <a:srgbClr val="CAD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None/>
            </a:pPr>
            <a:r>
              <a:rPr lang="en-US" altLang="zh-CN" sz="2800" b="1" dirty="0" smtClean="0">
                <a:solidFill>
                  <a:schemeClr val="tx1"/>
                </a:solidFill>
                <a:latin typeface="方正小标宋简体" pitchFamily="2" charset="-122"/>
                <a:ea typeface="方正小标宋简体" pitchFamily="2" charset="-122"/>
              </a:rPr>
              <a:t>                    2017</a:t>
            </a:r>
            <a:r>
              <a:rPr lang="zh-CN" altLang="zh-CN" sz="2800" b="1" dirty="0" smtClean="0">
                <a:solidFill>
                  <a:schemeClr val="tx1"/>
                </a:solidFill>
                <a:latin typeface="方正小标宋简体" pitchFamily="2" charset="-122"/>
                <a:ea typeface="方正小标宋简体" pitchFamily="2" charset="-122"/>
              </a:rPr>
              <a:t>年</a:t>
            </a:r>
            <a:r>
              <a:rPr lang="zh-CN" altLang="en-US" sz="2800" b="1" dirty="0" smtClean="0">
                <a:solidFill>
                  <a:schemeClr val="tx1"/>
                </a:solidFill>
                <a:latin typeface="方正小标宋简体" pitchFamily="2" charset="-122"/>
                <a:ea typeface="方正小标宋简体" pitchFamily="2" charset="-122"/>
              </a:rPr>
              <a:t>福州大学哲学社会科学</a:t>
            </a:r>
          </a:p>
          <a:p>
            <a:pPr algn="ctr">
              <a:buFont typeface="Wingdings" pitchFamily="2" charset="2"/>
              <a:buNone/>
            </a:pPr>
            <a:r>
              <a:rPr lang="zh-CN" altLang="en-US" sz="2800" b="1" dirty="0" smtClean="0">
                <a:solidFill>
                  <a:schemeClr val="tx1"/>
                </a:solidFill>
                <a:latin typeface="方正小标宋简体" pitchFamily="2" charset="-122"/>
                <a:ea typeface="方正小标宋简体" pitchFamily="2" charset="-122"/>
              </a:rPr>
              <a:t>                    创新</a:t>
            </a:r>
            <a:r>
              <a:rPr lang="zh-CN" altLang="en-US" sz="2800" b="1" dirty="0" smtClean="0">
                <a:solidFill>
                  <a:schemeClr val="tx1"/>
                </a:solidFill>
                <a:latin typeface="方正小标宋简体" pitchFamily="2" charset="-122"/>
                <a:ea typeface="方正小标宋简体" pitchFamily="2" charset="-122"/>
              </a:rPr>
              <a:t>团队</a:t>
            </a:r>
            <a:r>
              <a:rPr lang="zh-CN" altLang="en-US" sz="2800" b="1" dirty="0" smtClean="0">
                <a:solidFill>
                  <a:schemeClr val="tx1"/>
                </a:solidFill>
                <a:latin typeface="方正小标宋简体" pitchFamily="2" charset="-122"/>
                <a:ea typeface="方正小标宋简体" pitchFamily="2" charset="-122"/>
              </a:rPr>
              <a:t>专家会议评审答辩</a:t>
            </a:r>
            <a:endParaRPr lang="zh-CN" altLang="en-US" sz="2800" b="1" dirty="0">
              <a:solidFill>
                <a:schemeClr val="tx1"/>
              </a:solidFill>
              <a:latin typeface="方正小标宋简体" pitchFamily="2" charset="-122"/>
              <a:ea typeface="方正小标宋简体" pitchFamily="2" charset="-122"/>
            </a:endParaRPr>
          </a:p>
        </p:txBody>
      </p:sp>
      <p:sp>
        <p:nvSpPr>
          <p:cNvPr id="9" name="燕尾形 8"/>
          <p:cNvSpPr/>
          <p:nvPr/>
        </p:nvSpPr>
        <p:spPr>
          <a:xfrm>
            <a:off x="1318912" y="2134530"/>
            <a:ext cx="484381" cy="357439"/>
          </a:xfrm>
          <a:prstGeom prst="chevron">
            <a:avLst/>
          </a:prstGeom>
          <a:solidFill>
            <a:srgbClr val="CAD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燕尾形 9"/>
          <p:cNvSpPr/>
          <p:nvPr/>
        </p:nvSpPr>
        <p:spPr>
          <a:xfrm>
            <a:off x="1332558" y="2974911"/>
            <a:ext cx="484381" cy="357439"/>
          </a:xfrm>
          <a:prstGeom prst="chevron">
            <a:avLst/>
          </a:prstGeom>
          <a:solidFill>
            <a:srgbClr val="CAD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" name="燕尾形 10"/>
          <p:cNvSpPr/>
          <p:nvPr/>
        </p:nvSpPr>
        <p:spPr>
          <a:xfrm>
            <a:off x="1318911" y="3774350"/>
            <a:ext cx="484381" cy="357439"/>
          </a:xfrm>
          <a:prstGeom prst="chevron">
            <a:avLst/>
          </a:prstGeom>
          <a:solidFill>
            <a:srgbClr val="CAD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010768" y="1973174"/>
            <a:ext cx="6669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000" b="1" dirty="0" smtClean="0">
                <a:cs typeface="+mn-ea"/>
                <a:sym typeface="+mn-lt"/>
              </a:rPr>
              <a:t>1</a:t>
            </a:r>
            <a:r>
              <a:rPr lang="zh-CN" altLang="zh-CN" sz="1600" dirty="0" smtClean="0"/>
              <a:t>团队的人员构成、基础、前期成果等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021592" y="2758963"/>
            <a:ext cx="3587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000" b="1" dirty="0" smtClean="0">
                <a:cs typeface="+mn-ea"/>
                <a:sym typeface="+mn-lt"/>
              </a:rPr>
              <a:t>2</a:t>
            </a:r>
            <a:r>
              <a:rPr lang="zh-CN" altLang="zh-CN" sz="1600" dirty="0" smtClean="0"/>
              <a:t>团队的计划任务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038065" y="3626640"/>
            <a:ext cx="8648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000" b="1" dirty="0" smtClean="0">
                <a:cs typeface="+mn-ea"/>
                <a:sym typeface="+mn-lt"/>
              </a:rPr>
              <a:t>3</a:t>
            </a:r>
            <a:r>
              <a:rPr lang="zh-CN" altLang="zh-CN" sz="1600" dirty="0" smtClean="0"/>
              <a:t>团队申请国家社科重大招标课题、教育部重大攻关课题的研究方向、人员准备、组织措施等</a:t>
            </a:r>
            <a:endParaRPr lang="zh-CN" altLang="en-US" sz="1600" b="1" dirty="0">
              <a:latin typeface="华文新魏" pitchFamily="2" charset="-122"/>
              <a:ea typeface="华文新魏" pitchFamily="2" charset="-122"/>
              <a:sym typeface="+mn-lt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869430" y="1693888"/>
            <a:ext cx="556135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5196590" y="313712"/>
            <a:ext cx="0" cy="164442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G:\社科处\处日常事务\2017\1本处\校级创新团队申报\院旗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801504" cy="1757816"/>
          </a:xfrm>
          <a:prstGeom prst="rect">
            <a:avLst/>
          </a:prstGeom>
          <a:noFill/>
        </p:spPr>
      </p:pic>
      <p:sp>
        <p:nvSpPr>
          <p:cNvPr id="12" name="燕尾形 11"/>
          <p:cNvSpPr/>
          <p:nvPr/>
        </p:nvSpPr>
        <p:spPr>
          <a:xfrm>
            <a:off x="1359855" y="2967044"/>
            <a:ext cx="484381" cy="357439"/>
          </a:xfrm>
          <a:prstGeom prst="chevron">
            <a:avLst>
              <a:gd name="adj" fmla="val 42364"/>
            </a:avLst>
          </a:prstGeom>
          <a:solidFill>
            <a:srgbClr val="CAD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3" name="燕尾形 12"/>
          <p:cNvSpPr/>
          <p:nvPr/>
        </p:nvSpPr>
        <p:spPr>
          <a:xfrm>
            <a:off x="1403073" y="4595490"/>
            <a:ext cx="484381" cy="357439"/>
          </a:xfrm>
          <a:prstGeom prst="chevron">
            <a:avLst/>
          </a:prstGeom>
          <a:solidFill>
            <a:srgbClr val="CAD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文本框 16"/>
          <p:cNvSpPr txBox="1"/>
          <p:nvPr/>
        </p:nvSpPr>
        <p:spPr>
          <a:xfrm>
            <a:off x="2106300" y="4511658"/>
            <a:ext cx="8538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000" b="1" dirty="0" smtClean="0">
                <a:cs typeface="+mn-ea"/>
                <a:sym typeface="+mn-lt"/>
              </a:rPr>
              <a:t>4</a:t>
            </a:r>
            <a:r>
              <a:rPr lang="zh-CN" altLang="zh-CN" sz="1600" dirty="0" smtClean="0"/>
              <a:t>团队在</a:t>
            </a:r>
            <a:r>
              <a:rPr lang="en-US" altLang="zh-CN" sz="1600" dirty="0" smtClean="0"/>
              <a:t>4</a:t>
            </a:r>
            <a:r>
              <a:rPr lang="zh-CN" altLang="zh-CN" sz="1600" dirty="0" smtClean="0"/>
              <a:t>年建设期内，围绕目标、计划开展的工作，完成任务的措施</a:t>
            </a:r>
            <a:endParaRPr lang="zh-CN" altLang="en-US" sz="1600" dirty="0">
              <a:sym typeface="+mn-lt"/>
            </a:endParaRPr>
          </a:p>
        </p:txBody>
      </p:sp>
      <p:sp>
        <p:nvSpPr>
          <p:cNvPr id="15" name="燕尾形 14"/>
          <p:cNvSpPr/>
          <p:nvPr/>
        </p:nvSpPr>
        <p:spPr>
          <a:xfrm>
            <a:off x="1441741" y="5554338"/>
            <a:ext cx="484381" cy="357439"/>
          </a:xfrm>
          <a:prstGeom prst="chevron">
            <a:avLst/>
          </a:prstGeom>
          <a:solidFill>
            <a:srgbClr val="CAD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6" name="文本框 18"/>
          <p:cNvSpPr txBox="1"/>
          <p:nvPr/>
        </p:nvSpPr>
        <p:spPr>
          <a:xfrm>
            <a:off x="2171717" y="5392980"/>
            <a:ext cx="72452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000" b="1" dirty="0" smtClean="0">
                <a:cs typeface="+mn-ea"/>
                <a:sym typeface="+mn-lt"/>
              </a:rPr>
              <a:t>5</a:t>
            </a:r>
            <a:r>
              <a:rPr lang="zh-CN" altLang="zh-CN" sz="1600" dirty="0" smtClean="0"/>
              <a:t>团队负责人与成员的科研成长计划</a:t>
            </a:r>
            <a:endParaRPr lang="zh-CN" altLang="en-US" sz="16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79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108</Words>
  <Application>Microsoft Office PowerPoint</Application>
  <PresentationFormat>自定义</PresentationFormat>
  <Paragraphs>15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赵月</dc:creator>
  <cp:lastModifiedBy>匿名用户</cp:lastModifiedBy>
  <cp:revision>96</cp:revision>
  <dcterms:created xsi:type="dcterms:W3CDTF">2017-01-20T13:15:54Z</dcterms:created>
  <dcterms:modified xsi:type="dcterms:W3CDTF">2017-12-08T03:39:16Z</dcterms:modified>
</cp:coreProperties>
</file>