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86" r:id="rId3"/>
    <p:sldMasterId id="2147483699" r:id="rId4"/>
    <p:sldMasterId id="2147483712" r:id="rId5"/>
  </p:sldMasterIdLst>
  <p:notesMasterIdLst>
    <p:notesMasterId r:id="rId23"/>
  </p:notesMasterIdLst>
  <p:sldIdLst>
    <p:sldId id="256" r:id="rId6"/>
    <p:sldId id="257" r:id="rId7"/>
    <p:sldId id="281" r:id="rId8"/>
    <p:sldId id="287" r:id="rId9"/>
    <p:sldId id="288" r:id="rId10"/>
    <p:sldId id="283" r:id="rId11"/>
    <p:sldId id="286" r:id="rId12"/>
    <p:sldId id="289" r:id="rId13"/>
    <p:sldId id="290" r:id="rId14"/>
    <p:sldId id="292" r:id="rId15"/>
    <p:sldId id="299" r:id="rId16"/>
    <p:sldId id="293" r:id="rId17"/>
    <p:sldId id="294" r:id="rId18"/>
    <p:sldId id="282" r:id="rId19"/>
    <p:sldId id="296" r:id="rId20"/>
    <p:sldId id="298" r:id="rId21"/>
    <p:sldId id="295" r:id="rId22"/>
  </p:sldIdLst>
  <p:sldSz cx="12192000" cy="6858000"/>
  <p:notesSz cx="6858000" cy="9144000"/>
  <p:embeddedFontLst>
    <p:embeddedFont>
      <p:font typeface="方正粗宋简体" charset="-122"/>
      <p:regular r:id="rId24"/>
      <p:bold r:id="rId25"/>
    </p:embeddedFont>
    <p:embeddedFont>
      <p:font typeface="Calibri" pitchFamily="34" charset="0"/>
      <p:regular r:id="rId26"/>
      <p:bold r:id="rId27"/>
      <p:italic r:id="rId28"/>
      <p:boldItalic r:id="rId29"/>
    </p:embeddedFont>
    <p:embeddedFont>
      <p:font typeface="Broadway" pitchFamily="82" charset="0"/>
      <p:regular r:id="rId30"/>
    </p:embeddedFont>
    <p:embeddedFont>
      <p:font typeface="微软雅黑" pitchFamily="34" charset="-122"/>
      <p:regular r:id="rId31"/>
      <p:bold r:id="rId32"/>
    </p:embeddedFont>
    <p:embeddedFont>
      <p:font typeface="Segoe UI Black" charset="-122"/>
      <p:regular r:id="rId33"/>
      <p:bold r:id="rId34"/>
      <p:boldItalic r:id="rId35"/>
    </p:embeddedFont>
    <p:embeddedFont>
      <p:font typeface="Agency FB" charset="0"/>
      <p:regular r:id="rId36"/>
      <p:bold r:id="rId37"/>
    </p:embeddedFont>
    <p:embeddedFont>
      <p:font typeface="Calibri Light" pitchFamily="34" charset="0"/>
      <p:regular r:id="rId38"/>
      <p:italic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3D43"/>
    <a:srgbClr val="F5918F"/>
    <a:srgbClr val="71AEFF"/>
    <a:srgbClr val="96D0FE"/>
    <a:srgbClr val="EAFBAB"/>
    <a:srgbClr val="CCFA7A"/>
    <a:srgbClr val="E4FB71"/>
    <a:srgbClr val="FFFFFF"/>
    <a:srgbClr val="8BE1E1"/>
    <a:srgbClr val="EDF9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69" autoAdjust="0"/>
    <p:restoredTop sz="94660"/>
  </p:normalViewPr>
  <p:slideViewPr>
    <p:cSldViewPr snapToGrid="0" showGuides="1">
      <p:cViewPr>
        <p:scale>
          <a:sx n="75" d="100"/>
          <a:sy n="75" d="100"/>
        </p:scale>
        <p:origin x="-750" y="-29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D32B28-2DBE-4D59-A29A-CFCA621C139B}" type="doc">
      <dgm:prSet loTypeId="urn:microsoft.com/office/officeart/2008/layout/VerticalCurvedList" loCatId="list" qsTypeId="urn:microsoft.com/office/officeart/2005/8/quickstyle/simple3" qsCatId="simple" csTypeId="urn:microsoft.com/office/officeart/2005/8/colors/colorful4" csCatId="colorful" phldr="1"/>
      <dgm:spPr/>
      <dgm:t>
        <a:bodyPr/>
        <a:lstStyle/>
        <a:p>
          <a:endParaRPr lang="zh-CN" altLang="en-US"/>
        </a:p>
      </dgm:t>
    </dgm:pt>
    <dgm:pt modelId="{39F45CD9-8FFF-4E00-B17B-CF4191F0FEEE}">
      <dgm:prSet custT="1"/>
      <dgm:spPr/>
      <dgm:t>
        <a:bodyPr/>
        <a:lstStyle/>
        <a:p>
          <a:pPr rtl="0"/>
          <a:r>
            <a:rPr lang="zh-CN" altLang="en-US" sz="2400" b="0" dirty="0" smtClean="0">
              <a:solidFill>
                <a:srgbClr val="553D43"/>
              </a:solidFill>
              <a:latin typeface="+mn-ea"/>
              <a:ea typeface="+mn-ea"/>
            </a:rPr>
            <a:t>教学工作量表（仅教学、思政填写）教务处、学生处、研究生院审核</a:t>
          </a:r>
          <a:endParaRPr lang="zh-CN" sz="2400" b="0" dirty="0">
            <a:solidFill>
              <a:srgbClr val="553D43"/>
            </a:solidFill>
            <a:latin typeface="+mn-ea"/>
            <a:ea typeface="+mn-ea"/>
          </a:endParaRPr>
        </a:p>
      </dgm:t>
    </dgm:pt>
    <dgm:pt modelId="{BB8FC307-A48D-48A4-906F-44DD93BDFF27}" type="parTrans" cxnId="{4FCB30D8-61E6-4CE5-BC05-C71C36466C03}">
      <dgm:prSet/>
      <dgm:spPr/>
      <dgm:t>
        <a:bodyPr/>
        <a:lstStyle/>
        <a:p>
          <a:endParaRPr lang="zh-CN" altLang="en-US"/>
        </a:p>
      </dgm:t>
    </dgm:pt>
    <dgm:pt modelId="{901599C9-E0E5-4BE7-BA1E-03908877E29C}" type="sibTrans" cxnId="{4FCB30D8-61E6-4CE5-BC05-C71C36466C03}">
      <dgm:prSet/>
      <dgm:spPr/>
      <dgm:t>
        <a:bodyPr/>
        <a:lstStyle/>
        <a:p>
          <a:endParaRPr lang="zh-CN" altLang="en-US"/>
        </a:p>
      </dgm:t>
    </dgm:pt>
    <dgm:pt modelId="{745CE9AA-D7F2-4CA0-A552-07EA88A3D60C}">
      <dgm:prSet custT="1"/>
      <dgm:spPr/>
      <dgm:t>
        <a:bodyPr/>
        <a:lstStyle/>
        <a:p>
          <a:pPr rtl="0"/>
          <a:r>
            <a:rPr lang="zh-CN" sz="2400" b="0" dirty="0" smtClean="0">
              <a:solidFill>
                <a:srgbClr val="553D43"/>
              </a:solidFill>
              <a:latin typeface="+mn-ea"/>
              <a:ea typeface="+mn-ea"/>
            </a:rPr>
            <a:t>科研工作证明（科技处、社科处</a:t>
          </a:r>
          <a:r>
            <a:rPr lang="zh-CN" altLang="en-US" sz="2400" b="0" dirty="0" smtClean="0">
              <a:solidFill>
                <a:srgbClr val="553D43"/>
              </a:solidFill>
              <a:latin typeface="+mn-ea"/>
              <a:ea typeface="+mn-ea"/>
            </a:rPr>
            <a:t>、</a:t>
          </a:r>
          <a:r>
            <a:rPr lang="zh-CN" sz="2400" b="0" dirty="0" smtClean="0">
              <a:solidFill>
                <a:srgbClr val="553D43"/>
              </a:solidFill>
              <a:latin typeface="+mn-ea"/>
              <a:ea typeface="+mn-ea"/>
            </a:rPr>
            <a:t>科技开发部审核）</a:t>
          </a:r>
          <a:endParaRPr lang="zh-CN" sz="2400" b="0" dirty="0">
            <a:solidFill>
              <a:srgbClr val="553D43"/>
            </a:solidFill>
            <a:latin typeface="+mn-ea"/>
            <a:ea typeface="+mn-ea"/>
          </a:endParaRPr>
        </a:p>
      </dgm:t>
    </dgm:pt>
    <dgm:pt modelId="{25DEB016-3C37-4D70-8C31-A1A02BC69D7C}" type="parTrans" cxnId="{AED4C386-752C-407D-9445-B890100C121E}">
      <dgm:prSet/>
      <dgm:spPr/>
      <dgm:t>
        <a:bodyPr/>
        <a:lstStyle/>
        <a:p>
          <a:endParaRPr lang="zh-CN" altLang="en-US"/>
        </a:p>
      </dgm:t>
    </dgm:pt>
    <dgm:pt modelId="{E6C6D224-37AE-4726-B1B7-C40D8486F307}" type="sibTrans" cxnId="{AED4C386-752C-407D-9445-B890100C121E}">
      <dgm:prSet/>
      <dgm:spPr/>
      <dgm:t>
        <a:bodyPr/>
        <a:lstStyle/>
        <a:p>
          <a:endParaRPr lang="zh-CN" altLang="en-US"/>
        </a:p>
      </dgm:t>
    </dgm:pt>
    <dgm:pt modelId="{7A673864-3565-4637-B2BB-D171374542ED}">
      <dgm:prSet custT="1"/>
      <dgm:spPr/>
      <dgm:t>
        <a:bodyPr/>
        <a:lstStyle/>
        <a:p>
          <a:pPr rtl="0"/>
          <a:r>
            <a:rPr lang="zh-CN" sz="1900" dirty="0" smtClean="0"/>
            <a:t>  </a:t>
          </a:r>
          <a:r>
            <a:rPr lang="zh-CN" sz="2400" dirty="0" smtClean="0">
              <a:solidFill>
                <a:srgbClr val="553D43"/>
              </a:solidFill>
              <a:latin typeface="+mn-ea"/>
              <a:ea typeface="+mn-ea"/>
            </a:rPr>
            <a:t>论文</a:t>
          </a:r>
          <a:r>
            <a:rPr lang="zh-CN" altLang="en-US" sz="2400" dirty="0" smtClean="0">
              <a:solidFill>
                <a:srgbClr val="553D43"/>
              </a:solidFill>
              <a:latin typeface="+mn-ea"/>
              <a:ea typeface="+mn-ea"/>
            </a:rPr>
            <a:t>收录证明（</a:t>
          </a:r>
          <a:r>
            <a:rPr lang="zh-CN" sz="2400" dirty="0" smtClean="0">
              <a:solidFill>
                <a:srgbClr val="553D43"/>
              </a:solidFill>
              <a:latin typeface="+mn-ea"/>
              <a:ea typeface="+mn-ea"/>
            </a:rPr>
            <a:t>图书馆检索证明</a:t>
          </a:r>
          <a:r>
            <a:rPr lang="zh-CN" altLang="en-US" sz="2400" dirty="0" smtClean="0">
              <a:solidFill>
                <a:srgbClr val="553D43"/>
              </a:solidFill>
              <a:latin typeface="+mn-ea"/>
              <a:ea typeface="+mn-ea"/>
            </a:rPr>
            <a:t>：岳老师</a:t>
          </a:r>
          <a:r>
            <a:rPr lang="en-US" altLang="zh-CN" sz="2400" dirty="0" smtClean="0">
              <a:solidFill>
                <a:srgbClr val="553D43"/>
              </a:solidFill>
              <a:latin typeface="+mn-ea"/>
              <a:ea typeface="+mn-ea"/>
            </a:rPr>
            <a:t>/</a:t>
          </a:r>
          <a:r>
            <a:rPr lang="zh-CN" altLang="en-US" sz="2400" dirty="0" smtClean="0">
              <a:solidFill>
                <a:srgbClr val="553D43"/>
              </a:solidFill>
              <a:latin typeface="+mn-ea"/>
              <a:ea typeface="+mn-ea"/>
            </a:rPr>
            <a:t>王老师，</a:t>
          </a:r>
          <a:r>
            <a:rPr lang="en-US" altLang="zh-CN" sz="2400" dirty="0" smtClean="0">
              <a:solidFill>
                <a:srgbClr val="553D43"/>
              </a:solidFill>
              <a:latin typeface="+mn-ea"/>
              <a:ea typeface="+mn-ea"/>
            </a:rPr>
            <a:t>22865321</a:t>
          </a:r>
          <a:r>
            <a:rPr lang="zh-CN" altLang="en-US" sz="2400" dirty="0" smtClean="0">
              <a:solidFill>
                <a:srgbClr val="553D43"/>
              </a:solidFill>
              <a:latin typeface="+mn-ea"/>
              <a:ea typeface="+mn-ea"/>
            </a:rPr>
            <a:t>）</a:t>
          </a:r>
          <a:endParaRPr lang="zh-CN" sz="2400" dirty="0">
            <a:solidFill>
              <a:srgbClr val="553D43"/>
            </a:solidFill>
            <a:latin typeface="+mn-ea"/>
            <a:ea typeface="+mn-ea"/>
          </a:endParaRPr>
        </a:p>
      </dgm:t>
    </dgm:pt>
    <dgm:pt modelId="{A579A9EB-1B12-4A62-B747-4F69F89EDE24}" type="parTrans" cxnId="{E802B800-A5B8-4F3B-AC2F-776622401C3A}">
      <dgm:prSet/>
      <dgm:spPr/>
      <dgm:t>
        <a:bodyPr/>
        <a:lstStyle/>
        <a:p>
          <a:endParaRPr lang="zh-CN" altLang="en-US"/>
        </a:p>
      </dgm:t>
    </dgm:pt>
    <dgm:pt modelId="{F33CFCC0-5AC6-47B8-8294-53A34F3DB35B}" type="sibTrans" cxnId="{E802B800-A5B8-4F3B-AC2F-776622401C3A}">
      <dgm:prSet/>
      <dgm:spPr/>
      <dgm:t>
        <a:bodyPr/>
        <a:lstStyle/>
        <a:p>
          <a:endParaRPr lang="zh-CN" altLang="en-US"/>
        </a:p>
      </dgm:t>
    </dgm:pt>
    <dgm:pt modelId="{FB423CC9-A7A9-4208-BAD0-09D616415C6B}">
      <dgm:prSet custT="1"/>
      <dgm:spPr/>
      <dgm:t>
        <a:bodyPr/>
        <a:lstStyle/>
        <a:p>
          <a:pPr rtl="0"/>
          <a:r>
            <a:rPr lang="zh-CN" sz="2400" b="0" dirty="0" smtClean="0">
              <a:solidFill>
                <a:srgbClr val="553D43"/>
              </a:solidFill>
              <a:latin typeface="+mn-ea"/>
              <a:ea typeface="+mn-ea"/>
            </a:rPr>
            <a:t>论文</a:t>
          </a:r>
          <a:r>
            <a:rPr lang="en-US" altLang="zh-CN" sz="2400" b="0" dirty="0" smtClean="0">
              <a:solidFill>
                <a:srgbClr val="553D43"/>
              </a:solidFill>
              <a:latin typeface="+mn-ea"/>
              <a:ea typeface="+mn-ea"/>
            </a:rPr>
            <a:t>( </a:t>
          </a:r>
          <a:r>
            <a:rPr lang="zh-CN" altLang="en-US" sz="2400" b="0" dirty="0" smtClean="0">
              <a:solidFill>
                <a:srgbClr val="553D43"/>
              </a:solidFill>
              <a:latin typeface="+mn-ea"/>
              <a:ea typeface="+mn-ea"/>
            </a:rPr>
            <a:t>论著）</a:t>
          </a:r>
          <a:r>
            <a:rPr lang="zh-CN" sz="2400" b="0" dirty="0" smtClean="0">
              <a:solidFill>
                <a:srgbClr val="553D43"/>
              </a:solidFill>
              <a:latin typeface="+mn-ea"/>
              <a:ea typeface="+mn-ea"/>
            </a:rPr>
            <a:t>检索（新闻出版总署）期刊检索（中国知网）      </a:t>
          </a:r>
          <a:endParaRPr lang="zh-CN" sz="2400" b="0" dirty="0">
            <a:solidFill>
              <a:srgbClr val="553D43"/>
            </a:solidFill>
            <a:latin typeface="+mn-ea"/>
            <a:ea typeface="+mn-ea"/>
          </a:endParaRPr>
        </a:p>
      </dgm:t>
    </dgm:pt>
    <dgm:pt modelId="{D9A34E45-B761-4DA0-8485-91F56CC59233}" type="parTrans" cxnId="{527ECE47-23CA-48A0-9BCE-19417E6D18F5}">
      <dgm:prSet/>
      <dgm:spPr/>
      <dgm:t>
        <a:bodyPr/>
        <a:lstStyle/>
        <a:p>
          <a:endParaRPr lang="zh-CN" altLang="en-US"/>
        </a:p>
      </dgm:t>
    </dgm:pt>
    <dgm:pt modelId="{6651F17C-0FCA-44E7-A938-A27177381837}" type="sibTrans" cxnId="{527ECE47-23CA-48A0-9BCE-19417E6D18F5}">
      <dgm:prSet/>
      <dgm:spPr/>
      <dgm:t>
        <a:bodyPr/>
        <a:lstStyle/>
        <a:p>
          <a:endParaRPr lang="zh-CN" altLang="en-US"/>
        </a:p>
      </dgm:t>
    </dgm:pt>
    <dgm:pt modelId="{62A3DA64-9C50-4C25-B6CC-B143C1C3B480}">
      <dgm:prSet/>
      <dgm:spPr/>
      <dgm:t>
        <a:bodyPr/>
        <a:lstStyle/>
        <a:p>
          <a:endParaRPr lang="zh-CN" altLang="en-US"/>
        </a:p>
      </dgm:t>
    </dgm:pt>
    <dgm:pt modelId="{2A93E833-FD13-4FCA-9BBD-24E288758F2A}" type="parTrans" cxnId="{138A35B0-B0F2-4FEE-BF33-D1FFD77902D3}">
      <dgm:prSet/>
      <dgm:spPr/>
      <dgm:t>
        <a:bodyPr/>
        <a:lstStyle/>
        <a:p>
          <a:endParaRPr lang="zh-CN" altLang="en-US"/>
        </a:p>
      </dgm:t>
    </dgm:pt>
    <dgm:pt modelId="{C3C397BD-E960-4698-9207-6F779A0BA23F}" type="sibTrans" cxnId="{138A35B0-B0F2-4FEE-BF33-D1FFD77902D3}">
      <dgm:prSet/>
      <dgm:spPr/>
      <dgm:t>
        <a:bodyPr/>
        <a:lstStyle/>
        <a:p>
          <a:endParaRPr lang="zh-CN" altLang="en-US"/>
        </a:p>
      </dgm:t>
    </dgm:pt>
    <dgm:pt modelId="{F686EE6C-807D-49C7-A1AA-79480F22BEFC}" type="pres">
      <dgm:prSet presAssocID="{B3D32B28-2DBE-4D59-A29A-CFCA621C139B}" presName="Name0" presStyleCnt="0">
        <dgm:presLayoutVars>
          <dgm:chMax val="7"/>
          <dgm:chPref val="7"/>
          <dgm:dir/>
        </dgm:presLayoutVars>
      </dgm:prSet>
      <dgm:spPr/>
      <dgm:t>
        <a:bodyPr/>
        <a:lstStyle/>
        <a:p>
          <a:endParaRPr lang="zh-CN" altLang="en-US"/>
        </a:p>
      </dgm:t>
    </dgm:pt>
    <dgm:pt modelId="{54C43C66-7FDA-437F-B301-16A2BECE700F}" type="pres">
      <dgm:prSet presAssocID="{B3D32B28-2DBE-4D59-A29A-CFCA621C139B}" presName="Name1" presStyleCnt="0"/>
      <dgm:spPr/>
      <dgm:t>
        <a:bodyPr/>
        <a:lstStyle/>
        <a:p>
          <a:endParaRPr lang="zh-CN" altLang="en-US"/>
        </a:p>
      </dgm:t>
    </dgm:pt>
    <dgm:pt modelId="{E894C35E-91DE-405C-9C94-B1DE042D2B95}" type="pres">
      <dgm:prSet presAssocID="{B3D32B28-2DBE-4D59-A29A-CFCA621C139B}" presName="cycle" presStyleCnt="0"/>
      <dgm:spPr/>
      <dgm:t>
        <a:bodyPr/>
        <a:lstStyle/>
        <a:p>
          <a:endParaRPr lang="zh-CN" altLang="en-US"/>
        </a:p>
      </dgm:t>
    </dgm:pt>
    <dgm:pt modelId="{70CDC814-30B9-4D84-864C-6D9C78413FD5}" type="pres">
      <dgm:prSet presAssocID="{B3D32B28-2DBE-4D59-A29A-CFCA621C139B}" presName="srcNode" presStyleLbl="node1" presStyleIdx="0" presStyleCnt="5"/>
      <dgm:spPr/>
      <dgm:t>
        <a:bodyPr/>
        <a:lstStyle/>
        <a:p>
          <a:endParaRPr lang="zh-CN" altLang="en-US"/>
        </a:p>
      </dgm:t>
    </dgm:pt>
    <dgm:pt modelId="{31AEB6F7-C4D0-4F86-AA2E-7E0CB65C1102}" type="pres">
      <dgm:prSet presAssocID="{B3D32B28-2DBE-4D59-A29A-CFCA621C139B}" presName="conn" presStyleLbl="parChTrans1D2" presStyleIdx="0" presStyleCnt="1"/>
      <dgm:spPr/>
      <dgm:t>
        <a:bodyPr/>
        <a:lstStyle/>
        <a:p>
          <a:endParaRPr lang="zh-CN" altLang="en-US"/>
        </a:p>
      </dgm:t>
    </dgm:pt>
    <dgm:pt modelId="{EB7F030A-DB6B-47F5-A7F9-96B87CE37064}" type="pres">
      <dgm:prSet presAssocID="{B3D32B28-2DBE-4D59-A29A-CFCA621C139B}" presName="extraNode" presStyleLbl="node1" presStyleIdx="0" presStyleCnt="5"/>
      <dgm:spPr/>
      <dgm:t>
        <a:bodyPr/>
        <a:lstStyle/>
        <a:p>
          <a:endParaRPr lang="zh-CN" altLang="en-US"/>
        </a:p>
      </dgm:t>
    </dgm:pt>
    <dgm:pt modelId="{928AEC7A-36AC-41CA-9D19-D58705FB4A86}" type="pres">
      <dgm:prSet presAssocID="{B3D32B28-2DBE-4D59-A29A-CFCA621C139B}" presName="dstNode" presStyleLbl="node1" presStyleIdx="0" presStyleCnt="5"/>
      <dgm:spPr/>
      <dgm:t>
        <a:bodyPr/>
        <a:lstStyle/>
        <a:p>
          <a:endParaRPr lang="zh-CN" altLang="en-US"/>
        </a:p>
      </dgm:t>
    </dgm:pt>
    <dgm:pt modelId="{D2881B18-DB12-443E-AB7D-C1A8D6CA56C1}" type="pres">
      <dgm:prSet presAssocID="{39F45CD9-8FFF-4E00-B17B-CF4191F0FEEE}" presName="text_1" presStyleLbl="node1" presStyleIdx="0" presStyleCnt="5">
        <dgm:presLayoutVars>
          <dgm:bulletEnabled val="1"/>
        </dgm:presLayoutVars>
      </dgm:prSet>
      <dgm:spPr/>
      <dgm:t>
        <a:bodyPr/>
        <a:lstStyle/>
        <a:p>
          <a:endParaRPr lang="zh-CN" altLang="en-US"/>
        </a:p>
      </dgm:t>
    </dgm:pt>
    <dgm:pt modelId="{C38A9DA8-4325-46C9-8556-258BA4846566}" type="pres">
      <dgm:prSet presAssocID="{39F45CD9-8FFF-4E00-B17B-CF4191F0FEEE}" presName="accent_1" presStyleCnt="0"/>
      <dgm:spPr/>
      <dgm:t>
        <a:bodyPr/>
        <a:lstStyle/>
        <a:p>
          <a:endParaRPr lang="zh-CN" altLang="en-US"/>
        </a:p>
      </dgm:t>
    </dgm:pt>
    <dgm:pt modelId="{49A43CC2-C1F5-4ED9-A164-04C0213D8AE4}" type="pres">
      <dgm:prSet presAssocID="{39F45CD9-8FFF-4E00-B17B-CF4191F0FEEE}" presName="accentRepeatNode" presStyleLbl="solidFgAcc1" presStyleIdx="0" presStyleCnt="5"/>
      <dgm:spPr/>
      <dgm:t>
        <a:bodyPr/>
        <a:lstStyle/>
        <a:p>
          <a:endParaRPr lang="zh-CN" altLang="en-US"/>
        </a:p>
      </dgm:t>
    </dgm:pt>
    <dgm:pt modelId="{29566248-6E78-412A-B9A3-C57165483FD4}" type="pres">
      <dgm:prSet presAssocID="{745CE9AA-D7F2-4CA0-A552-07EA88A3D60C}" presName="text_2" presStyleLbl="node1" presStyleIdx="1" presStyleCnt="5">
        <dgm:presLayoutVars>
          <dgm:bulletEnabled val="1"/>
        </dgm:presLayoutVars>
      </dgm:prSet>
      <dgm:spPr/>
      <dgm:t>
        <a:bodyPr/>
        <a:lstStyle/>
        <a:p>
          <a:endParaRPr lang="zh-CN" altLang="en-US"/>
        </a:p>
      </dgm:t>
    </dgm:pt>
    <dgm:pt modelId="{1A30E0E6-A209-40F3-B644-7F4F574692BF}" type="pres">
      <dgm:prSet presAssocID="{745CE9AA-D7F2-4CA0-A552-07EA88A3D60C}" presName="accent_2" presStyleCnt="0"/>
      <dgm:spPr/>
      <dgm:t>
        <a:bodyPr/>
        <a:lstStyle/>
        <a:p>
          <a:endParaRPr lang="zh-CN" altLang="en-US"/>
        </a:p>
      </dgm:t>
    </dgm:pt>
    <dgm:pt modelId="{1C2005B5-68D6-49E5-B373-4EEE1F068EE0}" type="pres">
      <dgm:prSet presAssocID="{745CE9AA-D7F2-4CA0-A552-07EA88A3D60C}" presName="accentRepeatNode" presStyleLbl="solidFgAcc1" presStyleIdx="1" presStyleCnt="5"/>
      <dgm:spPr/>
      <dgm:t>
        <a:bodyPr/>
        <a:lstStyle/>
        <a:p>
          <a:endParaRPr lang="zh-CN" altLang="en-US"/>
        </a:p>
      </dgm:t>
    </dgm:pt>
    <dgm:pt modelId="{4F2587E4-5D8A-4C50-AE08-99C4FE2EFC98}" type="pres">
      <dgm:prSet presAssocID="{7A673864-3565-4637-B2BB-D171374542ED}" presName="text_3" presStyleLbl="node1" presStyleIdx="2" presStyleCnt="5">
        <dgm:presLayoutVars>
          <dgm:bulletEnabled val="1"/>
        </dgm:presLayoutVars>
      </dgm:prSet>
      <dgm:spPr/>
      <dgm:t>
        <a:bodyPr/>
        <a:lstStyle/>
        <a:p>
          <a:endParaRPr lang="zh-CN" altLang="en-US"/>
        </a:p>
      </dgm:t>
    </dgm:pt>
    <dgm:pt modelId="{D6AC9973-187D-4203-91C8-4A36C31B72D8}" type="pres">
      <dgm:prSet presAssocID="{7A673864-3565-4637-B2BB-D171374542ED}" presName="accent_3" presStyleCnt="0"/>
      <dgm:spPr/>
      <dgm:t>
        <a:bodyPr/>
        <a:lstStyle/>
        <a:p>
          <a:endParaRPr lang="zh-CN" altLang="en-US"/>
        </a:p>
      </dgm:t>
    </dgm:pt>
    <dgm:pt modelId="{01E17E21-448B-4300-954A-6DD87567A5C6}" type="pres">
      <dgm:prSet presAssocID="{7A673864-3565-4637-B2BB-D171374542ED}" presName="accentRepeatNode" presStyleLbl="solidFgAcc1" presStyleIdx="2" presStyleCnt="5"/>
      <dgm:spPr/>
      <dgm:t>
        <a:bodyPr/>
        <a:lstStyle/>
        <a:p>
          <a:endParaRPr lang="zh-CN" altLang="en-US"/>
        </a:p>
      </dgm:t>
    </dgm:pt>
    <dgm:pt modelId="{84F938CD-BA42-44FB-9A7B-4A9E59E28785}" type="pres">
      <dgm:prSet presAssocID="{FB423CC9-A7A9-4208-BAD0-09D616415C6B}" presName="text_4" presStyleLbl="node1" presStyleIdx="3" presStyleCnt="5">
        <dgm:presLayoutVars>
          <dgm:bulletEnabled val="1"/>
        </dgm:presLayoutVars>
      </dgm:prSet>
      <dgm:spPr/>
      <dgm:t>
        <a:bodyPr/>
        <a:lstStyle/>
        <a:p>
          <a:endParaRPr lang="zh-CN" altLang="en-US"/>
        </a:p>
      </dgm:t>
    </dgm:pt>
    <dgm:pt modelId="{6F8374D2-E6F1-4247-BBEB-662BB37B7946}" type="pres">
      <dgm:prSet presAssocID="{FB423CC9-A7A9-4208-BAD0-09D616415C6B}" presName="accent_4" presStyleCnt="0"/>
      <dgm:spPr/>
      <dgm:t>
        <a:bodyPr/>
        <a:lstStyle/>
        <a:p>
          <a:endParaRPr lang="zh-CN" altLang="en-US"/>
        </a:p>
      </dgm:t>
    </dgm:pt>
    <dgm:pt modelId="{6F2FE3DA-3B0B-470F-A0BF-CB01DC1D83F3}" type="pres">
      <dgm:prSet presAssocID="{FB423CC9-A7A9-4208-BAD0-09D616415C6B}" presName="accentRepeatNode" presStyleLbl="solidFgAcc1" presStyleIdx="3" presStyleCnt="5" custLinFactNeighborX="60" custLinFactNeighborY="-885"/>
      <dgm:spPr/>
      <dgm:t>
        <a:bodyPr/>
        <a:lstStyle/>
        <a:p>
          <a:endParaRPr lang="zh-CN" altLang="en-US"/>
        </a:p>
      </dgm:t>
    </dgm:pt>
    <dgm:pt modelId="{392B43F0-231B-4EB1-9635-61CB46062EEC}" type="pres">
      <dgm:prSet presAssocID="{62A3DA64-9C50-4C25-B6CC-B143C1C3B480}" presName="text_5" presStyleLbl="node1" presStyleIdx="4" presStyleCnt="5">
        <dgm:presLayoutVars>
          <dgm:bulletEnabled val="1"/>
        </dgm:presLayoutVars>
      </dgm:prSet>
      <dgm:spPr/>
      <dgm:t>
        <a:bodyPr/>
        <a:lstStyle/>
        <a:p>
          <a:endParaRPr lang="zh-CN" altLang="en-US"/>
        </a:p>
      </dgm:t>
    </dgm:pt>
    <dgm:pt modelId="{880A08FD-1074-4F05-9608-234693D4BFD4}" type="pres">
      <dgm:prSet presAssocID="{62A3DA64-9C50-4C25-B6CC-B143C1C3B480}" presName="accent_5" presStyleCnt="0"/>
      <dgm:spPr/>
    </dgm:pt>
    <dgm:pt modelId="{2E408091-C88B-40BB-9BCD-04AEAE762CCE}" type="pres">
      <dgm:prSet presAssocID="{62A3DA64-9C50-4C25-B6CC-B143C1C3B480}" presName="accentRepeatNode" presStyleLbl="solidFgAcc1" presStyleIdx="4" presStyleCnt="5"/>
      <dgm:spPr/>
    </dgm:pt>
  </dgm:ptLst>
  <dgm:cxnLst>
    <dgm:cxn modelId="{F47B2981-4665-47B5-8238-C1C64FFCEF13}" type="presOf" srcId="{FB423CC9-A7A9-4208-BAD0-09D616415C6B}" destId="{84F938CD-BA42-44FB-9A7B-4A9E59E28785}" srcOrd="0" destOrd="0" presId="urn:microsoft.com/office/officeart/2008/layout/VerticalCurvedList"/>
    <dgm:cxn modelId="{C79E5CFE-522B-461D-804B-45CF54AE5BE6}" type="presOf" srcId="{745CE9AA-D7F2-4CA0-A552-07EA88A3D60C}" destId="{29566248-6E78-412A-B9A3-C57165483FD4}" srcOrd="0" destOrd="0" presId="urn:microsoft.com/office/officeart/2008/layout/VerticalCurvedList"/>
    <dgm:cxn modelId="{03EA0B73-C4DE-49F7-BDF4-74106DC266C8}" type="presOf" srcId="{62A3DA64-9C50-4C25-B6CC-B143C1C3B480}" destId="{392B43F0-231B-4EB1-9635-61CB46062EEC}" srcOrd="0" destOrd="0" presId="urn:microsoft.com/office/officeart/2008/layout/VerticalCurvedList"/>
    <dgm:cxn modelId="{AED4C386-752C-407D-9445-B890100C121E}" srcId="{B3D32B28-2DBE-4D59-A29A-CFCA621C139B}" destId="{745CE9AA-D7F2-4CA0-A552-07EA88A3D60C}" srcOrd="1" destOrd="0" parTransId="{25DEB016-3C37-4D70-8C31-A1A02BC69D7C}" sibTransId="{E6C6D224-37AE-4726-B1B7-C40D8486F307}"/>
    <dgm:cxn modelId="{E802B800-A5B8-4F3B-AC2F-776622401C3A}" srcId="{B3D32B28-2DBE-4D59-A29A-CFCA621C139B}" destId="{7A673864-3565-4637-B2BB-D171374542ED}" srcOrd="2" destOrd="0" parTransId="{A579A9EB-1B12-4A62-B747-4F69F89EDE24}" sibTransId="{F33CFCC0-5AC6-47B8-8294-53A34F3DB35B}"/>
    <dgm:cxn modelId="{835592CB-0DD7-404C-A78B-D92209012992}" type="presOf" srcId="{B3D32B28-2DBE-4D59-A29A-CFCA621C139B}" destId="{F686EE6C-807D-49C7-A1AA-79480F22BEFC}" srcOrd="0" destOrd="0" presId="urn:microsoft.com/office/officeart/2008/layout/VerticalCurvedList"/>
    <dgm:cxn modelId="{527ECE47-23CA-48A0-9BCE-19417E6D18F5}" srcId="{B3D32B28-2DBE-4D59-A29A-CFCA621C139B}" destId="{FB423CC9-A7A9-4208-BAD0-09D616415C6B}" srcOrd="3" destOrd="0" parTransId="{D9A34E45-B761-4DA0-8485-91F56CC59233}" sibTransId="{6651F17C-0FCA-44E7-A938-A27177381837}"/>
    <dgm:cxn modelId="{C0432C0D-8E28-49F7-8A9C-B35BAD5FC265}" type="presOf" srcId="{901599C9-E0E5-4BE7-BA1E-03908877E29C}" destId="{31AEB6F7-C4D0-4F86-AA2E-7E0CB65C1102}" srcOrd="0" destOrd="0" presId="urn:microsoft.com/office/officeart/2008/layout/VerticalCurvedList"/>
    <dgm:cxn modelId="{26E28786-DC97-449E-B1A3-BA8A348D8F76}" type="presOf" srcId="{7A673864-3565-4637-B2BB-D171374542ED}" destId="{4F2587E4-5D8A-4C50-AE08-99C4FE2EFC98}" srcOrd="0" destOrd="0" presId="urn:microsoft.com/office/officeart/2008/layout/VerticalCurvedList"/>
    <dgm:cxn modelId="{2C689590-6DC6-4810-B956-D91CD7906ED0}" type="presOf" srcId="{39F45CD9-8FFF-4E00-B17B-CF4191F0FEEE}" destId="{D2881B18-DB12-443E-AB7D-C1A8D6CA56C1}" srcOrd="0" destOrd="0" presId="urn:microsoft.com/office/officeart/2008/layout/VerticalCurvedList"/>
    <dgm:cxn modelId="{138A35B0-B0F2-4FEE-BF33-D1FFD77902D3}" srcId="{B3D32B28-2DBE-4D59-A29A-CFCA621C139B}" destId="{62A3DA64-9C50-4C25-B6CC-B143C1C3B480}" srcOrd="4" destOrd="0" parTransId="{2A93E833-FD13-4FCA-9BBD-24E288758F2A}" sibTransId="{C3C397BD-E960-4698-9207-6F779A0BA23F}"/>
    <dgm:cxn modelId="{4FCB30D8-61E6-4CE5-BC05-C71C36466C03}" srcId="{B3D32B28-2DBE-4D59-A29A-CFCA621C139B}" destId="{39F45CD9-8FFF-4E00-B17B-CF4191F0FEEE}" srcOrd="0" destOrd="0" parTransId="{BB8FC307-A48D-48A4-906F-44DD93BDFF27}" sibTransId="{901599C9-E0E5-4BE7-BA1E-03908877E29C}"/>
    <dgm:cxn modelId="{BB269BC4-0FB4-4397-82D2-71D3BCC5E33A}" type="presParOf" srcId="{F686EE6C-807D-49C7-A1AA-79480F22BEFC}" destId="{54C43C66-7FDA-437F-B301-16A2BECE700F}" srcOrd="0" destOrd="0" presId="urn:microsoft.com/office/officeart/2008/layout/VerticalCurvedList"/>
    <dgm:cxn modelId="{F4EC941A-7643-4D11-81C0-592D1EA959DD}" type="presParOf" srcId="{54C43C66-7FDA-437F-B301-16A2BECE700F}" destId="{E894C35E-91DE-405C-9C94-B1DE042D2B95}" srcOrd="0" destOrd="0" presId="urn:microsoft.com/office/officeart/2008/layout/VerticalCurvedList"/>
    <dgm:cxn modelId="{F30271FE-3CAE-44A3-9B27-16C6705D848C}" type="presParOf" srcId="{E894C35E-91DE-405C-9C94-B1DE042D2B95}" destId="{70CDC814-30B9-4D84-864C-6D9C78413FD5}" srcOrd="0" destOrd="0" presId="urn:microsoft.com/office/officeart/2008/layout/VerticalCurvedList"/>
    <dgm:cxn modelId="{15369C36-1D5E-465B-96E3-0DD6A6A51E4F}" type="presParOf" srcId="{E894C35E-91DE-405C-9C94-B1DE042D2B95}" destId="{31AEB6F7-C4D0-4F86-AA2E-7E0CB65C1102}" srcOrd="1" destOrd="0" presId="urn:microsoft.com/office/officeart/2008/layout/VerticalCurvedList"/>
    <dgm:cxn modelId="{C206AEC8-EF5D-44A5-992E-2D1E7B76453E}" type="presParOf" srcId="{E894C35E-91DE-405C-9C94-B1DE042D2B95}" destId="{EB7F030A-DB6B-47F5-A7F9-96B87CE37064}" srcOrd="2" destOrd="0" presId="urn:microsoft.com/office/officeart/2008/layout/VerticalCurvedList"/>
    <dgm:cxn modelId="{2219661D-B0CF-433D-8991-718BB7D9AFD3}" type="presParOf" srcId="{E894C35E-91DE-405C-9C94-B1DE042D2B95}" destId="{928AEC7A-36AC-41CA-9D19-D58705FB4A86}" srcOrd="3" destOrd="0" presId="urn:microsoft.com/office/officeart/2008/layout/VerticalCurvedList"/>
    <dgm:cxn modelId="{ABE3F521-D844-40FC-BE41-05610EB641EB}" type="presParOf" srcId="{54C43C66-7FDA-437F-B301-16A2BECE700F}" destId="{D2881B18-DB12-443E-AB7D-C1A8D6CA56C1}" srcOrd="1" destOrd="0" presId="urn:microsoft.com/office/officeart/2008/layout/VerticalCurvedList"/>
    <dgm:cxn modelId="{01DE2A73-72BC-4244-B871-F0F205EF7BDA}" type="presParOf" srcId="{54C43C66-7FDA-437F-B301-16A2BECE700F}" destId="{C38A9DA8-4325-46C9-8556-258BA4846566}" srcOrd="2" destOrd="0" presId="urn:microsoft.com/office/officeart/2008/layout/VerticalCurvedList"/>
    <dgm:cxn modelId="{5B93F80C-9DD7-430D-88C7-ABDE92EB501B}" type="presParOf" srcId="{C38A9DA8-4325-46C9-8556-258BA4846566}" destId="{49A43CC2-C1F5-4ED9-A164-04C0213D8AE4}" srcOrd="0" destOrd="0" presId="urn:microsoft.com/office/officeart/2008/layout/VerticalCurvedList"/>
    <dgm:cxn modelId="{921F1088-913F-48EA-8F82-550C3ABD809F}" type="presParOf" srcId="{54C43C66-7FDA-437F-B301-16A2BECE700F}" destId="{29566248-6E78-412A-B9A3-C57165483FD4}" srcOrd="3" destOrd="0" presId="urn:microsoft.com/office/officeart/2008/layout/VerticalCurvedList"/>
    <dgm:cxn modelId="{7EB2346E-50A1-4973-B150-F4B95F9ACFD8}" type="presParOf" srcId="{54C43C66-7FDA-437F-B301-16A2BECE700F}" destId="{1A30E0E6-A209-40F3-B644-7F4F574692BF}" srcOrd="4" destOrd="0" presId="urn:microsoft.com/office/officeart/2008/layout/VerticalCurvedList"/>
    <dgm:cxn modelId="{56E9F4EF-B286-4EAB-874F-C845F065276A}" type="presParOf" srcId="{1A30E0E6-A209-40F3-B644-7F4F574692BF}" destId="{1C2005B5-68D6-49E5-B373-4EEE1F068EE0}" srcOrd="0" destOrd="0" presId="urn:microsoft.com/office/officeart/2008/layout/VerticalCurvedList"/>
    <dgm:cxn modelId="{01290DB5-A1FB-493A-AD7E-B29EE88206A5}" type="presParOf" srcId="{54C43C66-7FDA-437F-B301-16A2BECE700F}" destId="{4F2587E4-5D8A-4C50-AE08-99C4FE2EFC98}" srcOrd="5" destOrd="0" presId="urn:microsoft.com/office/officeart/2008/layout/VerticalCurvedList"/>
    <dgm:cxn modelId="{D05B0E9D-154A-418B-80ED-64A60D83D8B6}" type="presParOf" srcId="{54C43C66-7FDA-437F-B301-16A2BECE700F}" destId="{D6AC9973-187D-4203-91C8-4A36C31B72D8}" srcOrd="6" destOrd="0" presId="urn:microsoft.com/office/officeart/2008/layout/VerticalCurvedList"/>
    <dgm:cxn modelId="{24150CFF-B51D-4220-BFC8-A1B74258E7A3}" type="presParOf" srcId="{D6AC9973-187D-4203-91C8-4A36C31B72D8}" destId="{01E17E21-448B-4300-954A-6DD87567A5C6}" srcOrd="0" destOrd="0" presId="urn:microsoft.com/office/officeart/2008/layout/VerticalCurvedList"/>
    <dgm:cxn modelId="{D87D3B8E-00BB-4A1A-8104-FE9499E32814}" type="presParOf" srcId="{54C43C66-7FDA-437F-B301-16A2BECE700F}" destId="{84F938CD-BA42-44FB-9A7B-4A9E59E28785}" srcOrd="7" destOrd="0" presId="urn:microsoft.com/office/officeart/2008/layout/VerticalCurvedList"/>
    <dgm:cxn modelId="{CDE46DE2-C687-4535-AA9B-886AF5787E70}" type="presParOf" srcId="{54C43C66-7FDA-437F-B301-16A2BECE700F}" destId="{6F8374D2-E6F1-4247-BBEB-662BB37B7946}" srcOrd="8" destOrd="0" presId="urn:microsoft.com/office/officeart/2008/layout/VerticalCurvedList"/>
    <dgm:cxn modelId="{2F53F888-04BA-4547-97DB-26667C29AAD6}" type="presParOf" srcId="{6F8374D2-E6F1-4247-BBEB-662BB37B7946}" destId="{6F2FE3DA-3B0B-470F-A0BF-CB01DC1D83F3}" srcOrd="0" destOrd="0" presId="urn:microsoft.com/office/officeart/2008/layout/VerticalCurvedList"/>
    <dgm:cxn modelId="{13917CB5-7815-41DC-A6A1-A488F01EEC01}" type="presParOf" srcId="{54C43C66-7FDA-437F-B301-16A2BECE700F}" destId="{392B43F0-231B-4EB1-9635-61CB46062EEC}" srcOrd="9" destOrd="0" presId="urn:microsoft.com/office/officeart/2008/layout/VerticalCurvedList"/>
    <dgm:cxn modelId="{C3F4653B-33A7-4F3A-8A3F-B29C73C65E02}" type="presParOf" srcId="{54C43C66-7FDA-437F-B301-16A2BECE700F}" destId="{880A08FD-1074-4F05-9608-234693D4BFD4}" srcOrd="10" destOrd="0" presId="urn:microsoft.com/office/officeart/2008/layout/VerticalCurvedList"/>
    <dgm:cxn modelId="{622CB0CA-1DF5-4004-97D6-5B3D50711E68}" type="presParOf" srcId="{880A08FD-1074-4F05-9608-234693D4BFD4}" destId="{2E408091-C88B-40BB-9BCD-04AEAE762CC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1B8B2A-86F3-4B6B-872F-AE18008B5E5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D9D6BB50-2715-4A3F-9FD0-F6AFE4D0CE98}">
      <dgm:prSet custT="1"/>
      <dgm:spPr/>
      <dgm:t>
        <a:bodyPr/>
        <a:lstStyle/>
        <a:p>
          <a:pPr rtl="0"/>
          <a:r>
            <a:rPr lang="zh-CN" altLang="en-US" sz="2800" b="1" smtClean="0"/>
            <a:t>代表作要求：</a:t>
          </a:r>
          <a:endParaRPr lang="zh-CN" altLang="en-US" sz="2800" b="1" dirty="0"/>
        </a:p>
      </dgm:t>
    </dgm:pt>
    <dgm:pt modelId="{D2FC3C6D-56FD-4F3E-A116-617EFA72A920}" type="parTrans" cxnId="{95DEDC0A-5A22-4559-835B-C8A81064E3D6}">
      <dgm:prSet/>
      <dgm:spPr/>
      <dgm:t>
        <a:bodyPr/>
        <a:lstStyle/>
        <a:p>
          <a:endParaRPr lang="zh-CN" altLang="en-US"/>
        </a:p>
      </dgm:t>
    </dgm:pt>
    <dgm:pt modelId="{74FCB984-F3C6-4830-B75E-C4B41F784928}" type="sibTrans" cxnId="{95DEDC0A-5A22-4559-835B-C8A81064E3D6}">
      <dgm:prSet/>
      <dgm:spPr/>
      <dgm:t>
        <a:bodyPr/>
        <a:lstStyle/>
        <a:p>
          <a:endParaRPr lang="zh-CN" altLang="en-US"/>
        </a:p>
      </dgm:t>
    </dgm:pt>
    <dgm:pt modelId="{B1DB9952-F32F-4DF2-A768-EED0C7B9E1CA}">
      <dgm:prSet/>
      <dgm:spPr/>
      <dgm:t>
        <a:bodyPr/>
        <a:lstStyle/>
        <a:p>
          <a:pPr rtl="0"/>
          <a:r>
            <a:rPr lang="en-US" altLang="zh-CN" dirty="0" smtClean="0">
              <a:latin typeface="+mn-ea"/>
              <a:ea typeface="+mn-ea"/>
            </a:rPr>
            <a:t> </a:t>
          </a:r>
          <a:r>
            <a:rPr lang="zh-CN" b="1" dirty="0" smtClean="0">
              <a:solidFill>
                <a:srgbClr val="553D43"/>
              </a:solidFill>
              <a:latin typeface="+mn-ea"/>
              <a:ea typeface="+mn-ea"/>
            </a:rPr>
            <a:t>送审篇数</a:t>
          </a:r>
          <a:r>
            <a:rPr lang="zh-CN" dirty="0" smtClean="0">
              <a:solidFill>
                <a:srgbClr val="553D43"/>
              </a:solidFill>
              <a:latin typeface="+mn-ea"/>
              <a:ea typeface="+mn-ea"/>
            </a:rPr>
            <a:t>：正常晋升</a:t>
          </a:r>
          <a:r>
            <a:rPr lang="en-US" dirty="0" smtClean="0">
              <a:solidFill>
                <a:srgbClr val="553D43"/>
              </a:solidFill>
              <a:latin typeface="+mn-ea"/>
              <a:ea typeface="+mn-ea"/>
            </a:rPr>
            <a:t>(</a:t>
          </a:r>
          <a:r>
            <a:rPr lang="zh-CN" dirty="0" smtClean="0">
              <a:solidFill>
                <a:srgbClr val="553D43"/>
              </a:solidFill>
              <a:latin typeface="+mn-ea"/>
              <a:ea typeface="+mn-ea"/>
            </a:rPr>
            <a:t>含转评</a:t>
          </a:r>
          <a:r>
            <a:rPr lang="en-US" dirty="0" smtClean="0">
              <a:solidFill>
                <a:srgbClr val="553D43"/>
              </a:solidFill>
              <a:latin typeface="+mn-ea"/>
              <a:ea typeface="+mn-ea"/>
            </a:rPr>
            <a:t>)2</a:t>
          </a:r>
          <a:r>
            <a:rPr lang="zh-CN" dirty="0" smtClean="0">
              <a:solidFill>
                <a:srgbClr val="553D43"/>
              </a:solidFill>
              <a:latin typeface="+mn-ea"/>
              <a:ea typeface="+mn-ea"/>
            </a:rPr>
            <a:t>篇，破格晋升</a:t>
          </a:r>
          <a:r>
            <a:rPr lang="en-US" dirty="0" smtClean="0">
              <a:solidFill>
                <a:srgbClr val="553D43"/>
              </a:solidFill>
              <a:latin typeface="+mn-ea"/>
              <a:ea typeface="+mn-ea"/>
            </a:rPr>
            <a:t>3</a:t>
          </a:r>
          <a:r>
            <a:rPr lang="zh-CN" dirty="0" smtClean="0">
              <a:solidFill>
                <a:srgbClr val="553D43"/>
              </a:solidFill>
              <a:latin typeface="+mn-ea"/>
              <a:ea typeface="+mn-ea"/>
            </a:rPr>
            <a:t>篇。</a:t>
          </a:r>
          <a:endParaRPr lang="zh-CN" dirty="0">
            <a:solidFill>
              <a:srgbClr val="553D43"/>
            </a:solidFill>
            <a:latin typeface="+mn-ea"/>
            <a:ea typeface="+mn-ea"/>
          </a:endParaRPr>
        </a:p>
      </dgm:t>
    </dgm:pt>
    <dgm:pt modelId="{52C66DD4-9D09-43C6-9504-AE1A77E20BB4}" type="parTrans" cxnId="{33A77876-E473-481C-A13B-7D63458B7138}">
      <dgm:prSet/>
      <dgm:spPr/>
      <dgm:t>
        <a:bodyPr/>
        <a:lstStyle/>
        <a:p>
          <a:endParaRPr lang="zh-CN" altLang="en-US"/>
        </a:p>
      </dgm:t>
    </dgm:pt>
    <dgm:pt modelId="{D22BAC05-551D-4CB2-BBFF-EE3A2913C2D3}" type="sibTrans" cxnId="{33A77876-E473-481C-A13B-7D63458B7138}">
      <dgm:prSet/>
      <dgm:spPr/>
      <dgm:t>
        <a:bodyPr/>
        <a:lstStyle/>
        <a:p>
          <a:endParaRPr lang="zh-CN" altLang="en-US"/>
        </a:p>
      </dgm:t>
    </dgm:pt>
    <dgm:pt modelId="{4AC2D35D-6DA2-4DA4-963F-109E053519D8}">
      <dgm:prSet/>
      <dgm:spPr/>
      <dgm:t>
        <a:bodyPr/>
        <a:lstStyle/>
        <a:p>
          <a:pPr rtl="0"/>
          <a:r>
            <a:rPr lang="en-US" altLang="zh-CN" dirty="0" smtClean="0">
              <a:solidFill>
                <a:srgbClr val="553D43"/>
              </a:solidFill>
              <a:latin typeface="+mn-ea"/>
              <a:ea typeface="+mn-ea"/>
            </a:rPr>
            <a:t> </a:t>
          </a:r>
          <a:r>
            <a:rPr lang="zh-CN" altLang="en-US" b="1" dirty="0" smtClean="0">
              <a:solidFill>
                <a:srgbClr val="553D43"/>
              </a:solidFill>
              <a:latin typeface="+mn-ea"/>
              <a:ea typeface="+mn-ea"/>
            </a:rPr>
            <a:t>送审材料</a:t>
          </a:r>
          <a:r>
            <a:rPr lang="zh-CN" dirty="0" smtClean="0">
              <a:solidFill>
                <a:srgbClr val="553D43"/>
              </a:solidFill>
              <a:latin typeface="+mn-ea"/>
              <a:ea typeface="+mn-ea"/>
            </a:rPr>
            <a:t>：（</a:t>
          </a:r>
          <a:r>
            <a:rPr lang="en-US" dirty="0" smtClean="0">
              <a:solidFill>
                <a:srgbClr val="553D43"/>
              </a:solidFill>
              <a:latin typeface="+mn-ea"/>
              <a:ea typeface="+mn-ea"/>
            </a:rPr>
            <a:t>1</a:t>
          </a:r>
          <a:r>
            <a:rPr lang="zh-CN" dirty="0" smtClean="0">
              <a:solidFill>
                <a:srgbClr val="553D43"/>
              </a:solidFill>
              <a:latin typeface="+mn-ea"/>
              <a:ea typeface="+mn-ea"/>
            </a:rPr>
            <a:t>）</a:t>
          </a:r>
          <a:r>
            <a:rPr lang="zh-CN" altLang="en-US" dirty="0" smtClean="0">
              <a:solidFill>
                <a:srgbClr val="553D43"/>
              </a:solidFill>
              <a:latin typeface="+mn-ea"/>
              <a:ea typeface="+mn-ea"/>
            </a:rPr>
            <a:t>送审代表作须是</a:t>
          </a:r>
          <a:r>
            <a:rPr lang="zh-CN" altLang="en-US" dirty="0" smtClean="0">
              <a:solidFill>
                <a:srgbClr val="FF0000"/>
              </a:solidFill>
              <a:latin typeface="+mn-ea"/>
              <a:ea typeface="+mn-ea"/>
            </a:rPr>
            <a:t>独立撰写或第一作者</a:t>
          </a:r>
          <a:r>
            <a:rPr lang="zh-CN" altLang="en-US" dirty="0" smtClean="0">
              <a:solidFill>
                <a:srgbClr val="553D43"/>
              </a:solidFill>
              <a:latin typeface="+mn-ea"/>
              <a:ea typeface="+mn-ea"/>
            </a:rPr>
            <a:t>公开发表的论文（著）。</a:t>
          </a:r>
          <a:r>
            <a:rPr lang="zh-CN" dirty="0" smtClean="0">
              <a:solidFill>
                <a:srgbClr val="553D43"/>
              </a:solidFill>
              <a:latin typeface="+mn-ea"/>
              <a:ea typeface="+mn-ea"/>
            </a:rPr>
            <a:t>（</a:t>
          </a:r>
          <a:r>
            <a:rPr lang="en-US" dirty="0" smtClean="0">
              <a:solidFill>
                <a:srgbClr val="553D43"/>
              </a:solidFill>
              <a:latin typeface="+mn-ea"/>
              <a:ea typeface="+mn-ea"/>
            </a:rPr>
            <a:t>2</a:t>
          </a:r>
          <a:r>
            <a:rPr lang="zh-CN" dirty="0" smtClean="0">
              <a:solidFill>
                <a:srgbClr val="553D43"/>
              </a:solidFill>
              <a:latin typeface="+mn-ea"/>
              <a:ea typeface="+mn-ea"/>
            </a:rPr>
            <a:t>）</a:t>
          </a:r>
          <a:r>
            <a:rPr lang="zh-CN" altLang="en-US" dirty="0" smtClean="0">
              <a:solidFill>
                <a:srgbClr val="553D43"/>
              </a:solidFill>
              <a:latin typeface="+mn-ea"/>
              <a:ea typeface="+mn-ea"/>
            </a:rPr>
            <a:t>除学术专著（译著）、作品、教材等用原件外，其它一律使用复印件；</a:t>
          </a:r>
          <a:r>
            <a:rPr lang="zh-CN" dirty="0" smtClean="0">
              <a:solidFill>
                <a:srgbClr val="553D43"/>
              </a:solidFill>
              <a:latin typeface="+mn-ea"/>
              <a:ea typeface="+mn-ea"/>
            </a:rPr>
            <a:t>复印件务必清晰、完整，包含期刊封面、目录（全部）、论文全文、封底等</a:t>
          </a:r>
          <a:r>
            <a:rPr lang="zh-CN" altLang="en-US" dirty="0" smtClean="0">
              <a:solidFill>
                <a:srgbClr val="553D43"/>
              </a:solidFill>
              <a:latin typeface="+mn-ea"/>
              <a:ea typeface="+mn-ea"/>
            </a:rPr>
            <a:t>；</a:t>
          </a:r>
          <a:r>
            <a:rPr lang="zh-CN" dirty="0" smtClean="0">
              <a:solidFill>
                <a:srgbClr val="553D43"/>
              </a:solidFill>
              <a:latin typeface="+mn-ea"/>
              <a:ea typeface="+mn-ea"/>
            </a:rPr>
            <a:t>（</a:t>
          </a:r>
          <a:r>
            <a:rPr lang="en-US" dirty="0" smtClean="0">
              <a:solidFill>
                <a:srgbClr val="553D43"/>
              </a:solidFill>
              <a:latin typeface="+mn-ea"/>
              <a:ea typeface="+mn-ea"/>
            </a:rPr>
            <a:t>3</a:t>
          </a:r>
          <a:r>
            <a:rPr lang="zh-CN" dirty="0" smtClean="0">
              <a:solidFill>
                <a:srgbClr val="553D43"/>
              </a:solidFill>
              <a:latin typeface="+mn-ea"/>
              <a:ea typeface="+mn-ea"/>
            </a:rPr>
            <a:t>）</a:t>
          </a:r>
          <a:r>
            <a:rPr lang="en-US" dirty="0" smtClean="0">
              <a:solidFill>
                <a:srgbClr val="553D43"/>
              </a:solidFill>
              <a:latin typeface="+mn-ea"/>
              <a:ea typeface="+mn-ea"/>
            </a:rPr>
            <a:t> </a:t>
          </a:r>
          <a:r>
            <a:rPr lang="zh-CN" dirty="0" smtClean="0">
              <a:solidFill>
                <a:srgbClr val="553D43"/>
              </a:solidFill>
              <a:latin typeface="+mn-ea"/>
              <a:ea typeface="+mn-ea"/>
            </a:rPr>
            <a:t>单位组织人事秘书审核并加盖公章</a:t>
          </a:r>
          <a:r>
            <a:rPr lang="zh-CN" altLang="en-US" dirty="0" smtClean="0">
              <a:solidFill>
                <a:srgbClr val="553D43"/>
              </a:solidFill>
              <a:latin typeface="+mn-ea"/>
              <a:ea typeface="+mn-ea"/>
            </a:rPr>
            <a:t>。</a:t>
          </a:r>
          <a:endParaRPr lang="zh-CN" dirty="0">
            <a:solidFill>
              <a:srgbClr val="553D43"/>
            </a:solidFill>
            <a:latin typeface="+mn-ea"/>
            <a:ea typeface="+mn-ea"/>
          </a:endParaRPr>
        </a:p>
      </dgm:t>
    </dgm:pt>
    <dgm:pt modelId="{FCC28759-1FF5-4663-8816-CC2E3C054110}" type="parTrans" cxnId="{8C32D6C1-2517-4B0C-BCEA-B2CC5AF962DF}">
      <dgm:prSet/>
      <dgm:spPr/>
      <dgm:t>
        <a:bodyPr/>
        <a:lstStyle/>
        <a:p>
          <a:endParaRPr lang="zh-CN" altLang="en-US"/>
        </a:p>
      </dgm:t>
    </dgm:pt>
    <dgm:pt modelId="{80D4CFD0-9E23-4C01-A251-A6DA1CDF3A64}" type="sibTrans" cxnId="{8C32D6C1-2517-4B0C-BCEA-B2CC5AF962DF}">
      <dgm:prSet/>
      <dgm:spPr/>
      <dgm:t>
        <a:bodyPr/>
        <a:lstStyle/>
        <a:p>
          <a:endParaRPr lang="zh-CN" altLang="en-US"/>
        </a:p>
      </dgm:t>
    </dgm:pt>
    <dgm:pt modelId="{A4EF2022-2001-4816-B2CB-14DCA2CD7E0F}">
      <dgm:prSet custT="1"/>
      <dgm:spPr/>
      <dgm:t>
        <a:bodyPr/>
        <a:lstStyle/>
        <a:p>
          <a:pPr rtl="0"/>
          <a:r>
            <a:rPr lang="zh-CN" altLang="en-US" sz="2800" b="1" smtClean="0"/>
            <a:t>装袋要求：</a:t>
          </a:r>
          <a:endParaRPr lang="zh-CN" altLang="en-US" sz="2800" b="1" dirty="0"/>
        </a:p>
      </dgm:t>
    </dgm:pt>
    <dgm:pt modelId="{C72FBF57-9BBB-4D7D-BB0C-4C6880F1C128}" type="parTrans" cxnId="{A5AA5270-D97D-4E6E-9370-75CDE64FC2CB}">
      <dgm:prSet/>
      <dgm:spPr/>
      <dgm:t>
        <a:bodyPr/>
        <a:lstStyle/>
        <a:p>
          <a:endParaRPr lang="zh-CN" altLang="en-US"/>
        </a:p>
      </dgm:t>
    </dgm:pt>
    <dgm:pt modelId="{D5C77C68-06BF-4812-B3E1-4FBF0CAAEE95}" type="sibTrans" cxnId="{A5AA5270-D97D-4E6E-9370-75CDE64FC2CB}">
      <dgm:prSet/>
      <dgm:spPr/>
      <dgm:t>
        <a:bodyPr/>
        <a:lstStyle/>
        <a:p>
          <a:endParaRPr lang="zh-CN" altLang="en-US"/>
        </a:p>
      </dgm:t>
    </dgm:pt>
    <dgm:pt modelId="{D48FA019-AF5E-43BC-B41E-957CAE73873F}">
      <dgm:prSet/>
      <dgm:spPr/>
      <dgm:t>
        <a:bodyPr/>
        <a:lstStyle/>
        <a:p>
          <a:pPr rtl="0"/>
          <a:r>
            <a:rPr lang="zh-CN" altLang="en-US" b="1" dirty="0" smtClean="0">
              <a:solidFill>
                <a:srgbClr val="553D43"/>
              </a:solidFill>
              <a:latin typeface="+mn-ea"/>
              <a:ea typeface="+mn-ea"/>
            </a:rPr>
            <a:t>送审份数</a:t>
          </a:r>
          <a:r>
            <a:rPr lang="zh-CN" altLang="en-US" dirty="0" smtClean="0">
              <a:solidFill>
                <a:srgbClr val="553D43"/>
              </a:solidFill>
              <a:latin typeface="+mn-ea"/>
              <a:ea typeface="+mn-ea"/>
            </a:rPr>
            <a:t>：正高</a:t>
          </a:r>
          <a:r>
            <a:rPr lang="en-US" altLang="zh-CN" dirty="0" smtClean="0">
              <a:solidFill>
                <a:srgbClr val="553D43"/>
              </a:solidFill>
              <a:latin typeface="+mn-ea"/>
              <a:ea typeface="+mn-ea"/>
            </a:rPr>
            <a:t>5</a:t>
          </a:r>
          <a:r>
            <a:rPr lang="zh-CN" altLang="en-US" dirty="0" smtClean="0">
              <a:solidFill>
                <a:srgbClr val="553D43"/>
              </a:solidFill>
              <a:latin typeface="+mn-ea"/>
              <a:ea typeface="+mn-ea"/>
            </a:rPr>
            <a:t>份，副高</a:t>
          </a:r>
          <a:r>
            <a:rPr lang="en-US" altLang="zh-CN" dirty="0" smtClean="0">
              <a:solidFill>
                <a:srgbClr val="553D43"/>
              </a:solidFill>
              <a:latin typeface="+mn-ea"/>
              <a:ea typeface="+mn-ea"/>
            </a:rPr>
            <a:t>3</a:t>
          </a:r>
          <a:r>
            <a:rPr lang="zh-CN" altLang="en-US" dirty="0" smtClean="0">
              <a:solidFill>
                <a:srgbClr val="553D43"/>
              </a:solidFill>
              <a:latin typeface="+mn-ea"/>
              <a:ea typeface="+mn-ea"/>
            </a:rPr>
            <a:t>份，用档案袋分别装好并贴上封面。</a:t>
          </a:r>
          <a:endParaRPr lang="zh-CN" dirty="0">
            <a:solidFill>
              <a:srgbClr val="553D43"/>
            </a:solidFill>
            <a:latin typeface="+mn-ea"/>
            <a:ea typeface="+mn-ea"/>
          </a:endParaRPr>
        </a:p>
      </dgm:t>
    </dgm:pt>
    <dgm:pt modelId="{7F3F2BB2-4CDB-4CD9-AAFD-CE45E0EBBECE}" type="parTrans" cxnId="{0A4E7891-517E-4D1D-AE78-5D16911DB2F1}">
      <dgm:prSet/>
      <dgm:spPr/>
      <dgm:t>
        <a:bodyPr/>
        <a:lstStyle/>
        <a:p>
          <a:endParaRPr lang="zh-CN" altLang="en-US"/>
        </a:p>
      </dgm:t>
    </dgm:pt>
    <dgm:pt modelId="{91CEBC3D-C914-4774-9EAD-CE1728936A0A}" type="sibTrans" cxnId="{0A4E7891-517E-4D1D-AE78-5D16911DB2F1}">
      <dgm:prSet/>
      <dgm:spPr/>
      <dgm:t>
        <a:bodyPr/>
        <a:lstStyle/>
        <a:p>
          <a:endParaRPr lang="zh-CN" altLang="en-US"/>
        </a:p>
      </dgm:t>
    </dgm:pt>
    <dgm:pt modelId="{E98FD1AA-09C3-4EA9-A995-0A591F0EFE7E}">
      <dgm:prSet/>
      <dgm:spPr/>
      <dgm:t>
        <a:bodyPr/>
        <a:lstStyle/>
        <a:p>
          <a:pPr rtl="0"/>
          <a:r>
            <a:rPr lang="zh-CN" altLang="en-US" b="1" dirty="0" smtClean="0">
              <a:solidFill>
                <a:srgbClr val="553D43"/>
              </a:solidFill>
              <a:latin typeface="+mn-ea"/>
              <a:ea typeface="+mn-ea"/>
            </a:rPr>
            <a:t>每袋包含</a:t>
          </a:r>
          <a:r>
            <a:rPr lang="zh-CN" altLang="en-US" dirty="0" smtClean="0">
              <a:solidFill>
                <a:srgbClr val="553D43"/>
              </a:solidFill>
              <a:latin typeface="+mn-ea"/>
              <a:ea typeface="+mn-ea"/>
            </a:rPr>
            <a:t>：（</a:t>
          </a:r>
          <a:r>
            <a:rPr lang="en-US" altLang="zh-CN" dirty="0" smtClean="0">
              <a:solidFill>
                <a:srgbClr val="553D43"/>
              </a:solidFill>
              <a:latin typeface="+mn-ea"/>
              <a:ea typeface="+mn-ea"/>
            </a:rPr>
            <a:t>1</a:t>
          </a:r>
          <a:r>
            <a:rPr lang="zh-CN" altLang="en-US" dirty="0" smtClean="0">
              <a:solidFill>
                <a:srgbClr val="553D43"/>
              </a:solidFill>
              <a:latin typeface="+mn-ea"/>
              <a:ea typeface="+mn-ea"/>
            </a:rPr>
            <a:t>）</a:t>
          </a:r>
          <a:r>
            <a:rPr lang="en-US" dirty="0" smtClean="0">
              <a:solidFill>
                <a:srgbClr val="553D43"/>
              </a:solidFill>
              <a:latin typeface="+mn-ea"/>
              <a:ea typeface="+mn-ea"/>
            </a:rPr>
            <a:t>《</a:t>
          </a:r>
          <a:r>
            <a:rPr lang="zh-CN" dirty="0" smtClean="0">
              <a:solidFill>
                <a:srgbClr val="553D43"/>
              </a:solidFill>
              <a:latin typeface="+mn-ea"/>
              <a:ea typeface="+mn-ea"/>
            </a:rPr>
            <a:t>个人申请表</a:t>
          </a:r>
          <a:r>
            <a:rPr lang="en-US" dirty="0" smtClean="0">
              <a:solidFill>
                <a:srgbClr val="553D43"/>
              </a:solidFill>
              <a:latin typeface="+mn-ea"/>
              <a:ea typeface="+mn-ea"/>
            </a:rPr>
            <a:t>》1</a:t>
          </a:r>
          <a:r>
            <a:rPr lang="zh-CN" dirty="0" smtClean="0">
              <a:solidFill>
                <a:srgbClr val="553D43"/>
              </a:solidFill>
              <a:latin typeface="+mn-ea"/>
              <a:ea typeface="+mn-ea"/>
            </a:rPr>
            <a:t>份，以聘任办盖章的为准，</a:t>
          </a:r>
          <a:r>
            <a:rPr lang="zh-CN" b="0" dirty="0" smtClean="0">
              <a:solidFill>
                <a:srgbClr val="553D43"/>
              </a:solidFill>
              <a:latin typeface="+mn-ea"/>
              <a:ea typeface="+mn-ea"/>
            </a:rPr>
            <a:t>复印至表格</a:t>
          </a:r>
          <a:r>
            <a:rPr lang="en-US" altLang="zh-CN" b="0" dirty="0" smtClean="0">
              <a:solidFill>
                <a:srgbClr val="553D43"/>
              </a:solidFill>
              <a:latin typeface="+mn-ea"/>
              <a:ea typeface="+mn-ea"/>
            </a:rPr>
            <a:t>P5</a:t>
          </a:r>
          <a:r>
            <a:rPr lang="zh-CN" b="0" dirty="0" smtClean="0">
              <a:solidFill>
                <a:srgbClr val="553D43"/>
              </a:solidFill>
              <a:latin typeface="+mn-ea"/>
              <a:ea typeface="+mn-ea"/>
            </a:rPr>
            <a:t>的个人申明签</a:t>
          </a:r>
          <a:r>
            <a:rPr lang="zh-CN" altLang="en-US" b="0" dirty="0" smtClean="0">
              <a:solidFill>
                <a:srgbClr val="553D43"/>
              </a:solidFill>
              <a:latin typeface="+mn-ea"/>
              <a:ea typeface="+mn-ea"/>
            </a:rPr>
            <a:t>名</a:t>
          </a:r>
          <a:r>
            <a:rPr lang="zh-CN" b="0" dirty="0" smtClean="0">
              <a:solidFill>
                <a:srgbClr val="553D43"/>
              </a:solidFill>
              <a:latin typeface="+mn-ea"/>
              <a:ea typeface="+mn-ea"/>
            </a:rPr>
            <a:t>部分</a:t>
          </a:r>
          <a:r>
            <a:rPr lang="zh-CN" dirty="0" smtClean="0">
              <a:solidFill>
                <a:srgbClr val="553D43"/>
              </a:solidFill>
              <a:latin typeface="+mn-ea"/>
              <a:ea typeface="+mn-ea"/>
            </a:rPr>
            <a:t>；（</a:t>
          </a:r>
          <a:r>
            <a:rPr lang="en-US" dirty="0" smtClean="0">
              <a:solidFill>
                <a:srgbClr val="553D43"/>
              </a:solidFill>
              <a:latin typeface="+mn-ea"/>
              <a:ea typeface="+mn-ea"/>
            </a:rPr>
            <a:t>2</a:t>
          </a:r>
          <a:r>
            <a:rPr lang="zh-CN" dirty="0" smtClean="0">
              <a:solidFill>
                <a:srgbClr val="553D43"/>
              </a:solidFill>
              <a:latin typeface="+mn-ea"/>
              <a:ea typeface="+mn-ea"/>
            </a:rPr>
            <a:t>）   送审代表作复印件及检索证明各</a:t>
          </a:r>
          <a:r>
            <a:rPr lang="en-US" dirty="0" smtClean="0">
              <a:solidFill>
                <a:srgbClr val="553D43"/>
              </a:solidFill>
              <a:latin typeface="+mn-ea"/>
              <a:ea typeface="+mn-ea"/>
            </a:rPr>
            <a:t>1</a:t>
          </a:r>
          <a:r>
            <a:rPr lang="zh-CN" dirty="0" smtClean="0">
              <a:solidFill>
                <a:srgbClr val="553D43"/>
              </a:solidFill>
              <a:latin typeface="+mn-ea"/>
              <a:ea typeface="+mn-ea"/>
            </a:rPr>
            <a:t>份</a:t>
          </a:r>
          <a:r>
            <a:rPr lang="zh-CN" altLang="en-US" dirty="0" smtClean="0">
              <a:solidFill>
                <a:srgbClr val="553D43"/>
              </a:solidFill>
              <a:latin typeface="+mn-ea"/>
              <a:ea typeface="+mn-ea"/>
            </a:rPr>
            <a:t>；</a:t>
          </a:r>
          <a:r>
            <a:rPr lang="zh-CN" dirty="0" smtClean="0">
              <a:solidFill>
                <a:srgbClr val="553D43"/>
              </a:solidFill>
              <a:latin typeface="+mn-ea"/>
              <a:ea typeface="+mn-ea"/>
            </a:rPr>
            <a:t>（</a:t>
          </a:r>
          <a:r>
            <a:rPr lang="en-US" dirty="0" smtClean="0">
              <a:solidFill>
                <a:srgbClr val="553D43"/>
              </a:solidFill>
              <a:latin typeface="+mn-ea"/>
              <a:ea typeface="+mn-ea"/>
            </a:rPr>
            <a:t>3</a:t>
          </a:r>
          <a:r>
            <a:rPr lang="zh-CN" dirty="0" smtClean="0">
              <a:solidFill>
                <a:srgbClr val="553D43"/>
              </a:solidFill>
              <a:latin typeface="+mn-ea"/>
              <a:ea typeface="+mn-ea"/>
            </a:rPr>
            <a:t>）</a:t>
          </a:r>
          <a:r>
            <a:rPr lang="en-US" dirty="0" smtClean="0">
              <a:solidFill>
                <a:srgbClr val="553D43"/>
              </a:solidFill>
              <a:latin typeface="+mn-ea"/>
              <a:ea typeface="+mn-ea"/>
            </a:rPr>
            <a:t>《</a:t>
          </a:r>
          <a:r>
            <a:rPr lang="zh-CN" dirty="0" smtClean="0">
              <a:solidFill>
                <a:srgbClr val="553D43"/>
              </a:solidFill>
              <a:latin typeface="+mn-ea"/>
              <a:ea typeface="+mn-ea"/>
            </a:rPr>
            <a:t>委托同行专家鉴定表</a:t>
          </a:r>
          <a:r>
            <a:rPr lang="en-US" dirty="0" smtClean="0">
              <a:solidFill>
                <a:srgbClr val="553D43"/>
              </a:solidFill>
              <a:latin typeface="+mn-ea"/>
              <a:ea typeface="+mn-ea"/>
            </a:rPr>
            <a:t>》1</a:t>
          </a:r>
          <a:r>
            <a:rPr lang="zh-CN" dirty="0" smtClean="0">
              <a:solidFill>
                <a:srgbClr val="553D43"/>
              </a:solidFill>
              <a:latin typeface="+mn-ea"/>
              <a:ea typeface="+mn-ea"/>
            </a:rPr>
            <a:t>份，个人信息填写完整，提交电子版</a:t>
          </a:r>
          <a:r>
            <a:rPr lang="zh-CN" altLang="en-US" dirty="0" smtClean="0">
              <a:solidFill>
                <a:srgbClr val="553D43"/>
              </a:solidFill>
              <a:latin typeface="+mn-ea"/>
              <a:ea typeface="+mn-ea"/>
            </a:rPr>
            <a:t>至单位汇总</a:t>
          </a:r>
          <a:r>
            <a:rPr lang="zh-CN" dirty="0" smtClean="0">
              <a:solidFill>
                <a:srgbClr val="553D43"/>
              </a:solidFill>
              <a:latin typeface="+mn-ea"/>
              <a:ea typeface="+mn-ea"/>
            </a:rPr>
            <a:t>；</a:t>
          </a:r>
          <a:endParaRPr lang="zh-CN" dirty="0">
            <a:solidFill>
              <a:srgbClr val="553D43"/>
            </a:solidFill>
            <a:latin typeface="+mn-ea"/>
            <a:ea typeface="+mn-ea"/>
          </a:endParaRPr>
        </a:p>
      </dgm:t>
    </dgm:pt>
    <dgm:pt modelId="{2BB25ECE-8496-4ED3-8991-4749FAEC9E1E}" type="parTrans" cxnId="{8C86D02F-703C-45CB-A9EF-33A773447052}">
      <dgm:prSet/>
      <dgm:spPr/>
      <dgm:t>
        <a:bodyPr/>
        <a:lstStyle/>
        <a:p>
          <a:endParaRPr lang="zh-CN" altLang="en-US"/>
        </a:p>
      </dgm:t>
    </dgm:pt>
    <dgm:pt modelId="{14A40ABE-612B-493A-9BE7-5421653FB9B1}" type="sibTrans" cxnId="{8C86D02F-703C-45CB-A9EF-33A773447052}">
      <dgm:prSet/>
      <dgm:spPr/>
      <dgm:t>
        <a:bodyPr/>
        <a:lstStyle/>
        <a:p>
          <a:endParaRPr lang="zh-CN" altLang="en-US"/>
        </a:p>
      </dgm:t>
    </dgm:pt>
    <dgm:pt modelId="{9C839284-13CF-41E0-B239-5CC9E80DD6F8}" type="pres">
      <dgm:prSet presAssocID="{1F1B8B2A-86F3-4B6B-872F-AE18008B5E59}" presName="Name0" presStyleCnt="0">
        <dgm:presLayoutVars>
          <dgm:dir/>
          <dgm:animLvl val="lvl"/>
          <dgm:resizeHandles val="exact"/>
        </dgm:presLayoutVars>
      </dgm:prSet>
      <dgm:spPr/>
      <dgm:t>
        <a:bodyPr/>
        <a:lstStyle/>
        <a:p>
          <a:endParaRPr lang="zh-CN" altLang="en-US"/>
        </a:p>
      </dgm:t>
    </dgm:pt>
    <dgm:pt modelId="{63B357B6-9E50-4B01-9D3B-EB00CA7D171F}" type="pres">
      <dgm:prSet presAssocID="{D9D6BB50-2715-4A3F-9FD0-F6AFE4D0CE98}" presName="composite" presStyleCnt="0"/>
      <dgm:spPr/>
      <dgm:t>
        <a:bodyPr/>
        <a:lstStyle/>
        <a:p>
          <a:endParaRPr lang="zh-CN" altLang="en-US"/>
        </a:p>
      </dgm:t>
    </dgm:pt>
    <dgm:pt modelId="{7D524268-958D-4383-A55F-CCF90F2491E6}" type="pres">
      <dgm:prSet presAssocID="{D9D6BB50-2715-4A3F-9FD0-F6AFE4D0CE98}" presName="parTx" presStyleLbl="alignNode1" presStyleIdx="0" presStyleCnt="2" custLinFactNeighborX="-1" custLinFactNeighborY="2755">
        <dgm:presLayoutVars>
          <dgm:chMax val="0"/>
          <dgm:chPref val="0"/>
          <dgm:bulletEnabled val="1"/>
        </dgm:presLayoutVars>
      </dgm:prSet>
      <dgm:spPr/>
      <dgm:t>
        <a:bodyPr/>
        <a:lstStyle/>
        <a:p>
          <a:endParaRPr lang="zh-CN" altLang="en-US"/>
        </a:p>
      </dgm:t>
    </dgm:pt>
    <dgm:pt modelId="{67BDE38F-A031-4C4B-9483-BF03AC97CB3D}" type="pres">
      <dgm:prSet presAssocID="{D9D6BB50-2715-4A3F-9FD0-F6AFE4D0CE98}" presName="desTx" presStyleLbl="alignAccFollowNode1" presStyleIdx="0" presStyleCnt="2">
        <dgm:presLayoutVars>
          <dgm:bulletEnabled val="1"/>
        </dgm:presLayoutVars>
      </dgm:prSet>
      <dgm:spPr/>
      <dgm:t>
        <a:bodyPr/>
        <a:lstStyle/>
        <a:p>
          <a:endParaRPr lang="zh-CN" altLang="en-US"/>
        </a:p>
      </dgm:t>
    </dgm:pt>
    <dgm:pt modelId="{F9465255-E9E8-4C77-9B37-D6DC19680298}" type="pres">
      <dgm:prSet presAssocID="{74FCB984-F3C6-4830-B75E-C4B41F784928}" presName="space" presStyleCnt="0"/>
      <dgm:spPr/>
      <dgm:t>
        <a:bodyPr/>
        <a:lstStyle/>
        <a:p>
          <a:endParaRPr lang="zh-CN" altLang="en-US"/>
        </a:p>
      </dgm:t>
    </dgm:pt>
    <dgm:pt modelId="{F6DA47F5-56FF-4ED3-A204-0A7D3BF9010E}" type="pres">
      <dgm:prSet presAssocID="{A4EF2022-2001-4816-B2CB-14DCA2CD7E0F}" presName="composite" presStyleCnt="0"/>
      <dgm:spPr/>
      <dgm:t>
        <a:bodyPr/>
        <a:lstStyle/>
        <a:p>
          <a:endParaRPr lang="zh-CN" altLang="en-US"/>
        </a:p>
      </dgm:t>
    </dgm:pt>
    <dgm:pt modelId="{5466ED2D-A0E5-4953-B2AA-B2C1017EA660}" type="pres">
      <dgm:prSet presAssocID="{A4EF2022-2001-4816-B2CB-14DCA2CD7E0F}" presName="parTx" presStyleLbl="alignNode1" presStyleIdx="1" presStyleCnt="2">
        <dgm:presLayoutVars>
          <dgm:chMax val="0"/>
          <dgm:chPref val="0"/>
          <dgm:bulletEnabled val="1"/>
        </dgm:presLayoutVars>
      </dgm:prSet>
      <dgm:spPr/>
      <dgm:t>
        <a:bodyPr/>
        <a:lstStyle/>
        <a:p>
          <a:endParaRPr lang="zh-CN" altLang="en-US"/>
        </a:p>
      </dgm:t>
    </dgm:pt>
    <dgm:pt modelId="{35DC55B0-4A03-4838-887D-D889982485D1}" type="pres">
      <dgm:prSet presAssocID="{A4EF2022-2001-4816-B2CB-14DCA2CD7E0F}" presName="desTx" presStyleLbl="alignAccFollowNode1" presStyleIdx="1" presStyleCnt="2">
        <dgm:presLayoutVars>
          <dgm:bulletEnabled val="1"/>
        </dgm:presLayoutVars>
      </dgm:prSet>
      <dgm:spPr/>
      <dgm:t>
        <a:bodyPr/>
        <a:lstStyle/>
        <a:p>
          <a:endParaRPr lang="zh-CN" altLang="en-US"/>
        </a:p>
      </dgm:t>
    </dgm:pt>
  </dgm:ptLst>
  <dgm:cxnLst>
    <dgm:cxn modelId="{B88F9EBD-02A7-43F5-B93D-6A4D4D47BBFB}" type="presOf" srcId="{B1DB9952-F32F-4DF2-A768-EED0C7B9E1CA}" destId="{67BDE38F-A031-4C4B-9483-BF03AC97CB3D}" srcOrd="0" destOrd="0" presId="urn:microsoft.com/office/officeart/2005/8/layout/hList1"/>
    <dgm:cxn modelId="{8C32D6C1-2517-4B0C-BCEA-B2CC5AF962DF}" srcId="{D9D6BB50-2715-4A3F-9FD0-F6AFE4D0CE98}" destId="{4AC2D35D-6DA2-4DA4-963F-109E053519D8}" srcOrd="1" destOrd="0" parTransId="{FCC28759-1FF5-4663-8816-CC2E3C054110}" sibTransId="{80D4CFD0-9E23-4C01-A251-A6DA1CDF3A64}"/>
    <dgm:cxn modelId="{6354F302-C4EE-4E10-AB92-6463E4BA7609}" type="presOf" srcId="{A4EF2022-2001-4816-B2CB-14DCA2CD7E0F}" destId="{5466ED2D-A0E5-4953-B2AA-B2C1017EA660}" srcOrd="0" destOrd="0" presId="urn:microsoft.com/office/officeart/2005/8/layout/hList1"/>
    <dgm:cxn modelId="{0A4E7891-517E-4D1D-AE78-5D16911DB2F1}" srcId="{A4EF2022-2001-4816-B2CB-14DCA2CD7E0F}" destId="{D48FA019-AF5E-43BC-B41E-957CAE73873F}" srcOrd="0" destOrd="0" parTransId="{7F3F2BB2-4CDB-4CD9-AAFD-CE45E0EBBECE}" sibTransId="{91CEBC3D-C914-4774-9EAD-CE1728936A0A}"/>
    <dgm:cxn modelId="{33A77876-E473-481C-A13B-7D63458B7138}" srcId="{D9D6BB50-2715-4A3F-9FD0-F6AFE4D0CE98}" destId="{B1DB9952-F32F-4DF2-A768-EED0C7B9E1CA}" srcOrd="0" destOrd="0" parTransId="{52C66DD4-9D09-43C6-9504-AE1A77E20BB4}" sibTransId="{D22BAC05-551D-4CB2-BBFF-EE3A2913C2D3}"/>
    <dgm:cxn modelId="{8E2F8FD6-7F4F-4FA5-AC40-99715B049160}" type="presOf" srcId="{D9D6BB50-2715-4A3F-9FD0-F6AFE4D0CE98}" destId="{7D524268-958D-4383-A55F-CCF90F2491E6}" srcOrd="0" destOrd="0" presId="urn:microsoft.com/office/officeart/2005/8/layout/hList1"/>
    <dgm:cxn modelId="{2CAE5739-8310-46B8-8E51-7B7E7A164E5B}" type="presOf" srcId="{D48FA019-AF5E-43BC-B41E-957CAE73873F}" destId="{35DC55B0-4A03-4838-887D-D889982485D1}" srcOrd="0" destOrd="0" presId="urn:microsoft.com/office/officeart/2005/8/layout/hList1"/>
    <dgm:cxn modelId="{AF86ED9B-4C32-41B6-ADB1-1787157C5CE5}" type="presOf" srcId="{4AC2D35D-6DA2-4DA4-963F-109E053519D8}" destId="{67BDE38F-A031-4C4B-9483-BF03AC97CB3D}" srcOrd="0" destOrd="1" presId="urn:microsoft.com/office/officeart/2005/8/layout/hList1"/>
    <dgm:cxn modelId="{BD82CF13-90FC-4F10-8894-B99334E797BD}" type="presOf" srcId="{1F1B8B2A-86F3-4B6B-872F-AE18008B5E59}" destId="{9C839284-13CF-41E0-B239-5CC9E80DD6F8}" srcOrd="0" destOrd="0" presId="urn:microsoft.com/office/officeart/2005/8/layout/hList1"/>
    <dgm:cxn modelId="{1F7CFCCA-1B6E-4C9A-824D-4F3FCED34068}" type="presOf" srcId="{E98FD1AA-09C3-4EA9-A995-0A591F0EFE7E}" destId="{35DC55B0-4A03-4838-887D-D889982485D1}" srcOrd="0" destOrd="1" presId="urn:microsoft.com/office/officeart/2005/8/layout/hList1"/>
    <dgm:cxn modelId="{8C86D02F-703C-45CB-A9EF-33A773447052}" srcId="{A4EF2022-2001-4816-B2CB-14DCA2CD7E0F}" destId="{E98FD1AA-09C3-4EA9-A995-0A591F0EFE7E}" srcOrd="1" destOrd="0" parTransId="{2BB25ECE-8496-4ED3-8991-4749FAEC9E1E}" sibTransId="{14A40ABE-612B-493A-9BE7-5421653FB9B1}"/>
    <dgm:cxn modelId="{A5AA5270-D97D-4E6E-9370-75CDE64FC2CB}" srcId="{1F1B8B2A-86F3-4B6B-872F-AE18008B5E59}" destId="{A4EF2022-2001-4816-B2CB-14DCA2CD7E0F}" srcOrd="1" destOrd="0" parTransId="{C72FBF57-9BBB-4D7D-BB0C-4C6880F1C128}" sibTransId="{D5C77C68-06BF-4812-B3E1-4FBF0CAAEE95}"/>
    <dgm:cxn modelId="{95DEDC0A-5A22-4559-835B-C8A81064E3D6}" srcId="{1F1B8B2A-86F3-4B6B-872F-AE18008B5E59}" destId="{D9D6BB50-2715-4A3F-9FD0-F6AFE4D0CE98}" srcOrd="0" destOrd="0" parTransId="{D2FC3C6D-56FD-4F3E-A116-617EFA72A920}" sibTransId="{74FCB984-F3C6-4830-B75E-C4B41F784928}"/>
    <dgm:cxn modelId="{7298A465-4571-4C22-91E9-6049FD1A847D}" type="presParOf" srcId="{9C839284-13CF-41E0-B239-5CC9E80DD6F8}" destId="{63B357B6-9E50-4B01-9D3B-EB00CA7D171F}" srcOrd="0" destOrd="0" presId="urn:microsoft.com/office/officeart/2005/8/layout/hList1"/>
    <dgm:cxn modelId="{F7DF8A7F-1496-4885-8783-1BE906242B48}" type="presParOf" srcId="{63B357B6-9E50-4B01-9D3B-EB00CA7D171F}" destId="{7D524268-958D-4383-A55F-CCF90F2491E6}" srcOrd="0" destOrd="0" presId="urn:microsoft.com/office/officeart/2005/8/layout/hList1"/>
    <dgm:cxn modelId="{AADA9923-73DB-4C31-83EA-559DC7A880C9}" type="presParOf" srcId="{63B357B6-9E50-4B01-9D3B-EB00CA7D171F}" destId="{67BDE38F-A031-4C4B-9483-BF03AC97CB3D}" srcOrd="1" destOrd="0" presId="urn:microsoft.com/office/officeart/2005/8/layout/hList1"/>
    <dgm:cxn modelId="{06E33F8A-3B58-49C8-92C0-6FB0A515AF98}" type="presParOf" srcId="{9C839284-13CF-41E0-B239-5CC9E80DD6F8}" destId="{F9465255-E9E8-4C77-9B37-D6DC19680298}" srcOrd="1" destOrd="0" presId="urn:microsoft.com/office/officeart/2005/8/layout/hList1"/>
    <dgm:cxn modelId="{FBE7F210-96D9-442F-8A03-D5C89D20AF7D}" type="presParOf" srcId="{9C839284-13CF-41E0-B239-5CC9E80DD6F8}" destId="{F6DA47F5-56FF-4ED3-A204-0A7D3BF9010E}" srcOrd="2" destOrd="0" presId="urn:microsoft.com/office/officeart/2005/8/layout/hList1"/>
    <dgm:cxn modelId="{873D6E50-C2D2-4CF4-BA5D-E145889381C3}" type="presParOf" srcId="{F6DA47F5-56FF-4ED3-A204-0A7D3BF9010E}" destId="{5466ED2D-A0E5-4953-B2AA-B2C1017EA660}" srcOrd="0" destOrd="0" presId="urn:microsoft.com/office/officeart/2005/8/layout/hList1"/>
    <dgm:cxn modelId="{A45BFCFF-129D-4FA2-A191-1C1EF88CB883}" type="presParOf" srcId="{F6DA47F5-56FF-4ED3-A204-0A7D3BF9010E}" destId="{35DC55B0-4A03-4838-887D-D889982485D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171565-E453-4AFA-A746-5E860F10C22F}" type="doc">
      <dgm:prSet loTypeId="urn:microsoft.com/office/officeart/2005/8/layout/list1" loCatId="list" qsTypeId="urn:microsoft.com/office/officeart/2005/8/quickstyle/simple3" qsCatId="simple" csTypeId="urn:microsoft.com/office/officeart/2005/8/colors/accent5_2" csCatId="accent5" phldr="1"/>
      <dgm:spPr/>
      <dgm:t>
        <a:bodyPr/>
        <a:lstStyle/>
        <a:p>
          <a:endParaRPr lang="zh-CN" altLang="en-US"/>
        </a:p>
      </dgm:t>
    </dgm:pt>
    <dgm:pt modelId="{4961847F-1E26-4755-965E-F8E7533AF883}">
      <dgm:prSet custT="1"/>
      <dgm:spPr/>
      <dgm:t>
        <a:bodyPr/>
        <a:lstStyle/>
        <a:p>
          <a:pPr algn="ctr" rtl="0"/>
          <a:r>
            <a:rPr lang="zh-CN" altLang="en-US" sz="2800" b="1" dirty="0" smtClean="0">
              <a:solidFill>
                <a:srgbClr val="553D43"/>
              </a:solidFill>
            </a:rPr>
            <a:t>任职年限</a:t>
          </a:r>
          <a:endParaRPr lang="zh-CN" altLang="en-US" sz="2800" b="1" dirty="0">
            <a:solidFill>
              <a:srgbClr val="553D43"/>
            </a:solidFill>
          </a:endParaRPr>
        </a:p>
      </dgm:t>
    </dgm:pt>
    <dgm:pt modelId="{4B2FFF3F-2FDD-4BAF-B72A-F068A15ECB99}" type="parTrans" cxnId="{EC1BA57F-CA48-4E76-9C27-79E835D47EE7}">
      <dgm:prSet/>
      <dgm:spPr/>
      <dgm:t>
        <a:bodyPr/>
        <a:lstStyle/>
        <a:p>
          <a:endParaRPr lang="zh-CN" altLang="en-US"/>
        </a:p>
      </dgm:t>
    </dgm:pt>
    <dgm:pt modelId="{1D8078CD-4089-4270-9E50-8AC78CA1F378}" type="sibTrans" cxnId="{EC1BA57F-CA48-4E76-9C27-79E835D47EE7}">
      <dgm:prSet/>
      <dgm:spPr/>
      <dgm:t>
        <a:bodyPr/>
        <a:lstStyle/>
        <a:p>
          <a:endParaRPr lang="zh-CN" altLang="en-US"/>
        </a:p>
      </dgm:t>
    </dgm:pt>
    <dgm:pt modelId="{735D606D-DC38-42CA-BFB2-CB2DF2FEA773}">
      <dgm:prSet custT="1"/>
      <dgm:spPr/>
      <dgm:t>
        <a:bodyPr/>
        <a:lstStyle/>
        <a:p>
          <a:pPr rtl="0"/>
          <a:r>
            <a:rPr lang="zh-CN" sz="2000" dirty="0" smtClean="0">
              <a:solidFill>
                <a:srgbClr val="553D43"/>
              </a:solidFill>
              <a:latin typeface="+mn-ea"/>
              <a:ea typeface="+mn-ea"/>
            </a:rPr>
            <a:t>任职年限及业绩成果计算时间均截止到</a:t>
          </a:r>
          <a:r>
            <a:rPr lang="en-US" sz="2400" dirty="0" smtClean="0">
              <a:solidFill>
                <a:srgbClr val="FF0000"/>
              </a:solidFill>
              <a:latin typeface="+mn-ea"/>
              <a:ea typeface="+mn-ea"/>
            </a:rPr>
            <a:t>2015</a:t>
          </a:r>
          <a:r>
            <a:rPr lang="zh-CN" sz="2400" dirty="0" smtClean="0">
              <a:solidFill>
                <a:srgbClr val="FF0000"/>
              </a:solidFill>
              <a:latin typeface="+mn-ea"/>
              <a:ea typeface="+mn-ea"/>
            </a:rPr>
            <a:t>年</a:t>
          </a:r>
          <a:r>
            <a:rPr lang="en-US" sz="2400" dirty="0" smtClean="0">
              <a:solidFill>
                <a:srgbClr val="FF0000"/>
              </a:solidFill>
              <a:latin typeface="+mn-ea"/>
              <a:ea typeface="+mn-ea"/>
            </a:rPr>
            <a:t>12</a:t>
          </a:r>
          <a:r>
            <a:rPr lang="zh-CN" sz="2400" dirty="0" smtClean="0">
              <a:solidFill>
                <a:srgbClr val="FF0000"/>
              </a:solidFill>
              <a:latin typeface="+mn-ea"/>
              <a:ea typeface="+mn-ea"/>
            </a:rPr>
            <a:t>月</a:t>
          </a:r>
          <a:r>
            <a:rPr lang="en-US" sz="2400" dirty="0" smtClean="0">
              <a:solidFill>
                <a:srgbClr val="FF0000"/>
              </a:solidFill>
              <a:latin typeface="+mn-ea"/>
              <a:ea typeface="+mn-ea"/>
            </a:rPr>
            <a:t>31</a:t>
          </a:r>
          <a:r>
            <a:rPr lang="zh-CN" sz="2400" dirty="0" smtClean="0">
              <a:solidFill>
                <a:srgbClr val="FF0000"/>
              </a:solidFill>
              <a:latin typeface="+mn-ea"/>
              <a:ea typeface="+mn-ea"/>
            </a:rPr>
            <a:t>日</a:t>
          </a:r>
          <a:r>
            <a:rPr lang="zh-CN" sz="2400" dirty="0" smtClean="0">
              <a:solidFill>
                <a:srgbClr val="553D43"/>
              </a:solidFill>
              <a:latin typeface="+mn-ea"/>
              <a:ea typeface="+mn-ea"/>
            </a:rPr>
            <a:t>。</a:t>
          </a:r>
          <a:endParaRPr lang="zh-CN" sz="2400" dirty="0">
            <a:solidFill>
              <a:srgbClr val="553D43"/>
            </a:solidFill>
            <a:latin typeface="+mn-ea"/>
            <a:ea typeface="+mn-ea"/>
          </a:endParaRPr>
        </a:p>
      </dgm:t>
    </dgm:pt>
    <dgm:pt modelId="{E97E6CFD-AEE4-4363-BEA4-367E09F99F1B}" type="parTrans" cxnId="{E192BFB2-A530-4BC5-9C6B-9E3DB5A28E1B}">
      <dgm:prSet/>
      <dgm:spPr/>
      <dgm:t>
        <a:bodyPr/>
        <a:lstStyle/>
        <a:p>
          <a:endParaRPr lang="zh-CN" altLang="en-US"/>
        </a:p>
      </dgm:t>
    </dgm:pt>
    <dgm:pt modelId="{657D4936-1A6E-428E-8151-F02A9F2E745B}" type="sibTrans" cxnId="{E192BFB2-A530-4BC5-9C6B-9E3DB5A28E1B}">
      <dgm:prSet/>
      <dgm:spPr/>
      <dgm:t>
        <a:bodyPr/>
        <a:lstStyle/>
        <a:p>
          <a:endParaRPr lang="zh-CN" altLang="en-US"/>
        </a:p>
      </dgm:t>
    </dgm:pt>
    <dgm:pt modelId="{E1F99B08-2B96-4EBF-A016-1A5A5AB78754}">
      <dgm:prSet custT="1"/>
      <dgm:spPr/>
      <dgm:t>
        <a:bodyPr/>
        <a:lstStyle/>
        <a:p>
          <a:pPr algn="ctr" rtl="0"/>
          <a:r>
            <a:rPr lang="zh-CN" altLang="en-US" sz="2800" b="1" dirty="0" smtClean="0">
              <a:solidFill>
                <a:srgbClr val="553D43"/>
              </a:solidFill>
            </a:rPr>
            <a:t>文件依据</a:t>
          </a:r>
          <a:endParaRPr lang="zh-CN" altLang="en-US" sz="2800" dirty="0">
            <a:solidFill>
              <a:srgbClr val="553D43"/>
            </a:solidFill>
          </a:endParaRPr>
        </a:p>
      </dgm:t>
    </dgm:pt>
    <dgm:pt modelId="{1F97EAF2-4363-47E7-9CEC-91F527705963}" type="parTrans" cxnId="{9CB7ED6A-8A44-461A-84C0-DDAEFD1CA69D}">
      <dgm:prSet/>
      <dgm:spPr/>
      <dgm:t>
        <a:bodyPr/>
        <a:lstStyle/>
        <a:p>
          <a:endParaRPr lang="zh-CN" altLang="en-US"/>
        </a:p>
      </dgm:t>
    </dgm:pt>
    <dgm:pt modelId="{26B8A5BA-1AEE-4E32-99D6-E09D4C07B896}" type="sibTrans" cxnId="{9CB7ED6A-8A44-461A-84C0-DDAEFD1CA69D}">
      <dgm:prSet/>
      <dgm:spPr/>
      <dgm:t>
        <a:bodyPr/>
        <a:lstStyle/>
        <a:p>
          <a:endParaRPr lang="zh-CN" altLang="en-US"/>
        </a:p>
      </dgm:t>
    </dgm:pt>
    <dgm:pt modelId="{D2A69EBE-EBA2-4F2A-8AC0-44BC0A73390B}">
      <dgm:prSet custT="1"/>
      <dgm:spPr/>
      <dgm:t>
        <a:bodyPr/>
        <a:lstStyle/>
        <a:p>
          <a:pPr rtl="0"/>
          <a:r>
            <a:rPr lang="en-US" sz="1800" dirty="0" smtClean="0">
              <a:solidFill>
                <a:srgbClr val="553D43"/>
              </a:solidFill>
              <a:latin typeface="+mn-ea"/>
              <a:ea typeface="+mn-ea"/>
            </a:rPr>
            <a:t>《</a:t>
          </a:r>
          <a:r>
            <a:rPr lang="zh-CN" sz="1800" dirty="0" smtClean="0">
              <a:solidFill>
                <a:srgbClr val="553D43"/>
              </a:solidFill>
              <a:latin typeface="+mn-ea"/>
              <a:ea typeface="+mn-ea"/>
            </a:rPr>
            <a:t>福州大学关于印发教师等专业技术职务聘任工作实施方案（试行）的通知</a:t>
          </a:r>
          <a:r>
            <a:rPr lang="en-US" sz="1800" dirty="0" smtClean="0">
              <a:solidFill>
                <a:srgbClr val="553D43"/>
              </a:solidFill>
              <a:latin typeface="+mn-ea"/>
              <a:ea typeface="+mn-ea"/>
            </a:rPr>
            <a:t>》(</a:t>
          </a:r>
          <a:r>
            <a:rPr lang="zh-CN" sz="1800" dirty="0" smtClean="0">
              <a:solidFill>
                <a:srgbClr val="553D43"/>
              </a:solidFill>
              <a:latin typeface="+mn-ea"/>
              <a:ea typeface="+mn-ea"/>
            </a:rPr>
            <a:t>福大</a:t>
          </a:r>
          <a:r>
            <a:rPr lang="en-US" altLang="zh-CN" sz="1800" dirty="0" smtClean="0">
              <a:solidFill>
                <a:srgbClr val="553D43"/>
              </a:solidFill>
              <a:latin typeface="+mn-ea"/>
              <a:ea typeface="+mn-ea"/>
            </a:rPr>
            <a:t> </a:t>
          </a:r>
          <a:r>
            <a:rPr lang="en-US" sz="1800" dirty="0" smtClean="0">
              <a:solidFill>
                <a:srgbClr val="553D43"/>
              </a:solidFill>
              <a:latin typeface="+mn-ea"/>
              <a:ea typeface="+mn-ea"/>
            </a:rPr>
            <a:t>[2013]83 </a:t>
          </a:r>
          <a:r>
            <a:rPr lang="zh-CN" sz="1800" dirty="0" smtClean="0">
              <a:solidFill>
                <a:srgbClr val="553D43"/>
              </a:solidFill>
              <a:latin typeface="+mn-ea"/>
              <a:ea typeface="+mn-ea"/>
            </a:rPr>
            <a:t>号）</a:t>
          </a:r>
          <a:endParaRPr lang="zh-CN" sz="1800" dirty="0">
            <a:solidFill>
              <a:srgbClr val="553D43"/>
            </a:solidFill>
            <a:latin typeface="+mn-ea"/>
            <a:ea typeface="+mn-ea"/>
          </a:endParaRPr>
        </a:p>
      </dgm:t>
    </dgm:pt>
    <dgm:pt modelId="{C023023E-0C5F-4BD0-B87D-31BA193F1EE0}" type="parTrans" cxnId="{604D4638-D6C9-46EC-A4F8-75346480A268}">
      <dgm:prSet/>
      <dgm:spPr/>
      <dgm:t>
        <a:bodyPr/>
        <a:lstStyle/>
        <a:p>
          <a:endParaRPr lang="zh-CN" altLang="en-US"/>
        </a:p>
      </dgm:t>
    </dgm:pt>
    <dgm:pt modelId="{37294841-7304-463E-AFF0-0D78114800E5}" type="sibTrans" cxnId="{604D4638-D6C9-46EC-A4F8-75346480A268}">
      <dgm:prSet/>
      <dgm:spPr/>
      <dgm:t>
        <a:bodyPr/>
        <a:lstStyle/>
        <a:p>
          <a:endParaRPr lang="zh-CN" altLang="en-US"/>
        </a:p>
      </dgm:t>
    </dgm:pt>
    <dgm:pt modelId="{8FF4546D-9E05-4C7E-87CA-D53F2E761155}">
      <dgm:prSet custT="1"/>
      <dgm:spPr/>
      <dgm:t>
        <a:bodyPr/>
        <a:lstStyle/>
        <a:p>
          <a:pPr rtl="0"/>
          <a:r>
            <a:rPr lang="en-US" sz="1800" dirty="0" smtClean="0">
              <a:solidFill>
                <a:srgbClr val="553D43"/>
              </a:solidFill>
              <a:latin typeface="+mn-ea"/>
              <a:ea typeface="+mn-ea"/>
            </a:rPr>
            <a:t>《</a:t>
          </a:r>
          <a:r>
            <a:rPr lang="zh-CN" sz="1800" dirty="0" smtClean="0">
              <a:solidFill>
                <a:srgbClr val="553D43"/>
              </a:solidFill>
              <a:latin typeface="+mn-ea"/>
              <a:ea typeface="+mn-ea"/>
            </a:rPr>
            <a:t>福州大学核心学术期刊目录及相关规定（</a:t>
          </a:r>
          <a:r>
            <a:rPr lang="en-US" sz="1800" dirty="0" smtClean="0">
              <a:solidFill>
                <a:srgbClr val="553D43"/>
              </a:solidFill>
              <a:latin typeface="+mn-ea"/>
              <a:ea typeface="+mn-ea"/>
            </a:rPr>
            <a:t>2013 </a:t>
          </a:r>
          <a:r>
            <a:rPr lang="zh-CN" sz="1800" dirty="0" smtClean="0">
              <a:solidFill>
                <a:srgbClr val="553D43"/>
              </a:solidFill>
              <a:latin typeface="+mn-ea"/>
              <a:ea typeface="+mn-ea"/>
            </a:rPr>
            <a:t>版）</a:t>
          </a:r>
          <a:r>
            <a:rPr lang="en-US" sz="1800" dirty="0" smtClean="0">
              <a:solidFill>
                <a:srgbClr val="553D43"/>
              </a:solidFill>
              <a:latin typeface="+mn-ea"/>
              <a:ea typeface="+mn-ea"/>
            </a:rPr>
            <a:t>》</a:t>
          </a:r>
          <a:r>
            <a:rPr lang="zh-CN" sz="1800" dirty="0" smtClean="0">
              <a:solidFill>
                <a:srgbClr val="553D43"/>
              </a:solidFill>
              <a:latin typeface="+mn-ea"/>
              <a:ea typeface="+mn-ea"/>
            </a:rPr>
            <a:t>（福大人</a:t>
          </a:r>
          <a:r>
            <a:rPr lang="en-US" sz="1800" dirty="0" smtClean="0">
              <a:solidFill>
                <a:srgbClr val="553D43"/>
              </a:solidFill>
              <a:latin typeface="+mn-ea"/>
              <a:ea typeface="+mn-ea"/>
            </a:rPr>
            <a:t>[2013]156 </a:t>
          </a:r>
          <a:r>
            <a:rPr lang="zh-CN" sz="1800" dirty="0" smtClean="0">
              <a:solidFill>
                <a:srgbClr val="553D43"/>
              </a:solidFill>
              <a:latin typeface="+mn-ea"/>
              <a:ea typeface="+mn-ea"/>
            </a:rPr>
            <a:t>号）</a:t>
          </a:r>
          <a:endParaRPr lang="zh-CN" sz="1800" dirty="0">
            <a:solidFill>
              <a:srgbClr val="553D43"/>
            </a:solidFill>
            <a:latin typeface="+mn-ea"/>
            <a:ea typeface="+mn-ea"/>
          </a:endParaRPr>
        </a:p>
      </dgm:t>
    </dgm:pt>
    <dgm:pt modelId="{CD9F14B6-DB7D-42C0-A1E9-6BB98FFE5EEE}" type="parTrans" cxnId="{D45C0003-76A2-446B-BAEE-168A490BF568}">
      <dgm:prSet/>
      <dgm:spPr/>
      <dgm:t>
        <a:bodyPr/>
        <a:lstStyle/>
        <a:p>
          <a:endParaRPr lang="zh-CN" altLang="en-US"/>
        </a:p>
      </dgm:t>
    </dgm:pt>
    <dgm:pt modelId="{DBCFE16C-348F-4557-9747-6A945DC51F4A}" type="sibTrans" cxnId="{D45C0003-76A2-446B-BAEE-168A490BF568}">
      <dgm:prSet/>
      <dgm:spPr/>
      <dgm:t>
        <a:bodyPr/>
        <a:lstStyle/>
        <a:p>
          <a:endParaRPr lang="zh-CN" altLang="en-US"/>
        </a:p>
      </dgm:t>
    </dgm:pt>
    <dgm:pt modelId="{EBB8D6EB-406F-4120-864C-58C07CF329F4}">
      <dgm:prSet custT="1"/>
      <dgm:spPr/>
      <dgm:t>
        <a:bodyPr/>
        <a:lstStyle/>
        <a:p>
          <a:pPr rtl="0"/>
          <a:r>
            <a:rPr lang="en-US" sz="1800" dirty="0" smtClean="0">
              <a:solidFill>
                <a:srgbClr val="553D43"/>
              </a:solidFill>
              <a:latin typeface="+mn-ea"/>
              <a:ea typeface="+mn-ea"/>
            </a:rPr>
            <a:t>《</a:t>
          </a:r>
          <a:r>
            <a:rPr lang="zh-CN" sz="1800" dirty="0" smtClean="0">
              <a:solidFill>
                <a:srgbClr val="553D43"/>
              </a:solidFill>
              <a:latin typeface="+mn-ea"/>
              <a:ea typeface="+mn-ea"/>
            </a:rPr>
            <a:t>福州大学关于开展</a:t>
          </a:r>
          <a:r>
            <a:rPr lang="en-US" sz="1800" dirty="0" smtClean="0">
              <a:solidFill>
                <a:srgbClr val="553D43"/>
              </a:solidFill>
              <a:latin typeface="+mn-ea"/>
              <a:ea typeface="+mn-ea"/>
            </a:rPr>
            <a:t>2016</a:t>
          </a:r>
          <a:r>
            <a:rPr lang="zh-CN" sz="1800" dirty="0" smtClean="0">
              <a:solidFill>
                <a:srgbClr val="553D43"/>
              </a:solidFill>
              <a:latin typeface="+mn-ea"/>
              <a:ea typeface="+mn-ea"/>
            </a:rPr>
            <a:t>年教师等专业技术职务评聘工作的通知</a:t>
          </a:r>
          <a:r>
            <a:rPr lang="en-US" sz="1800" dirty="0" smtClean="0">
              <a:solidFill>
                <a:srgbClr val="553D43"/>
              </a:solidFill>
              <a:latin typeface="+mn-ea"/>
              <a:ea typeface="+mn-ea"/>
            </a:rPr>
            <a:t>》</a:t>
          </a:r>
          <a:r>
            <a:rPr lang="zh-CN" sz="1800" dirty="0" smtClean="0">
              <a:solidFill>
                <a:srgbClr val="553D43"/>
              </a:solidFill>
              <a:latin typeface="+mn-ea"/>
              <a:ea typeface="+mn-ea"/>
            </a:rPr>
            <a:t>（福大职聘</a:t>
          </a:r>
          <a:r>
            <a:rPr lang="en-US" sz="1800" dirty="0" smtClean="0">
              <a:solidFill>
                <a:srgbClr val="553D43"/>
              </a:solidFill>
              <a:latin typeface="+mn-ea"/>
              <a:ea typeface="+mn-ea"/>
            </a:rPr>
            <a:t>[2015] 27    </a:t>
          </a:r>
          <a:r>
            <a:rPr lang="zh-CN" sz="1800" dirty="0" smtClean="0">
              <a:solidFill>
                <a:srgbClr val="553D43"/>
              </a:solidFill>
              <a:latin typeface="+mn-ea"/>
              <a:ea typeface="+mn-ea"/>
            </a:rPr>
            <a:t>号）</a:t>
          </a:r>
          <a:endParaRPr lang="zh-CN" sz="1800" dirty="0">
            <a:solidFill>
              <a:srgbClr val="553D43"/>
            </a:solidFill>
            <a:latin typeface="+mn-ea"/>
            <a:ea typeface="+mn-ea"/>
          </a:endParaRPr>
        </a:p>
      </dgm:t>
    </dgm:pt>
    <dgm:pt modelId="{7BA4562A-B214-4C56-B948-7EB8629A55FD}" type="parTrans" cxnId="{46A2F5F9-3611-4893-86BA-0A68A2AA202B}">
      <dgm:prSet/>
      <dgm:spPr/>
      <dgm:t>
        <a:bodyPr/>
        <a:lstStyle/>
        <a:p>
          <a:endParaRPr lang="zh-CN" altLang="en-US"/>
        </a:p>
      </dgm:t>
    </dgm:pt>
    <dgm:pt modelId="{E012F219-86FD-4D88-A298-78C3E86A929C}" type="sibTrans" cxnId="{46A2F5F9-3611-4893-86BA-0A68A2AA202B}">
      <dgm:prSet/>
      <dgm:spPr/>
      <dgm:t>
        <a:bodyPr/>
        <a:lstStyle/>
        <a:p>
          <a:endParaRPr lang="zh-CN" altLang="en-US"/>
        </a:p>
      </dgm:t>
    </dgm:pt>
    <dgm:pt modelId="{F6EF7E8B-A3AE-4B95-A74B-2F1D38CF8064}" type="pres">
      <dgm:prSet presAssocID="{CC171565-E453-4AFA-A746-5E860F10C22F}" presName="linear" presStyleCnt="0">
        <dgm:presLayoutVars>
          <dgm:dir/>
          <dgm:animLvl val="lvl"/>
          <dgm:resizeHandles val="exact"/>
        </dgm:presLayoutVars>
      </dgm:prSet>
      <dgm:spPr/>
      <dgm:t>
        <a:bodyPr/>
        <a:lstStyle/>
        <a:p>
          <a:endParaRPr lang="zh-CN" altLang="en-US"/>
        </a:p>
      </dgm:t>
    </dgm:pt>
    <dgm:pt modelId="{4A4E4924-1F4E-432E-805A-7E11EA39EFB6}" type="pres">
      <dgm:prSet presAssocID="{4961847F-1E26-4755-965E-F8E7533AF883}" presName="parentLin" presStyleCnt="0"/>
      <dgm:spPr/>
    </dgm:pt>
    <dgm:pt modelId="{8780D776-B894-4D9B-B7DC-C7A583794710}" type="pres">
      <dgm:prSet presAssocID="{4961847F-1E26-4755-965E-F8E7533AF883}" presName="parentLeftMargin" presStyleLbl="node1" presStyleIdx="0" presStyleCnt="2"/>
      <dgm:spPr/>
      <dgm:t>
        <a:bodyPr/>
        <a:lstStyle/>
        <a:p>
          <a:endParaRPr lang="zh-CN" altLang="en-US"/>
        </a:p>
      </dgm:t>
    </dgm:pt>
    <dgm:pt modelId="{EBF039AB-4D6F-4178-BE13-377B218FACCE}" type="pres">
      <dgm:prSet presAssocID="{4961847F-1E26-4755-965E-F8E7533AF883}" presName="parentText" presStyleLbl="node1" presStyleIdx="0" presStyleCnt="2" custScaleX="29053" custScaleY="155182">
        <dgm:presLayoutVars>
          <dgm:chMax val="0"/>
          <dgm:bulletEnabled val="1"/>
        </dgm:presLayoutVars>
      </dgm:prSet>
      <dgm:spPr>
        <a:prstGeom prst="roundRect">
          <a:avLst/>
        </a:prstGeom>
      </dgm:spPr>
      <dgm:t>
        <a:bodyPr/>
        <a:lstStyle/>
        <a:p>
          <a:endParaRPr lang="zh-CN" altLang="en-US"/>
        </a:p>
      </dgm:t>
    </dgm:pt>
    <dgm:pt modelId="{009076B3-9CF4-44F4-95D3-05F21AFF863B}" type="pres">
      <dgm:prSet presAssocID="{4961847F-1E26-4755-965E-F8E7533AF883}" presName="negativeSpace" presStyleCnt="0"/>
      <dgm:spPr/>
    </dgm:pt>
    <dgm:pt modelId="{31AF0E7D-385A-447D-863E-7F170D068DD3}" type="pres">
      <dgm:prSet presAssocID="{4961847F-1E26-4755-965E-F8E7533AF883}" presName="childText" presStyleLbl="conFgAcc1" presStyleIdx="0" presStyleCnt="2" custScaleX="99752">
        <dgm:presLayoutVars>
          <dgm:bulletEnabled val="1"/>
        </dgm:presLayoutVars>
      </dgm:prSet>
      <dgm:spPr/>
      <dgm:t>
        <a:bodyPr/>
        <a:lstStyle/>
        <a:p>
          <a:endParaRPr lang="zh-CN" altLang="en-US"/>
        </a:p>
      </dgm:t>
    </dgm:pt>
    <dgm:pt modelId="{39963F54-5FE5-4A0A-904B-1C7B4DE633DF}" type="pres">
      <dgm:prSet presAssocID="{1D8078CD-4089-4270-9E50-8AC78CA1F378}" presName="spaceBetweenRectangles" presStyleCnt="0"/>
      <dgm:spPr/>
    </dgm:pt>
    <dgm:pt modelId="{42C09D41-F2B0-499B-91B6-19F607D1B3AC}" type="pres">
      <dgm:prSet presAssocID="{E1F99B08-2B96-4EBF-A016-1A5A5AB78754}" presName="parentLin" presStyleCnt="0"/>
      <dgm:spPr/>
    </dgm:pt>
    <dgm:pt modelId="{C9506D47-58E3-4E6B-8030-E09E7F77138B}" type="pres">
      <dgm:prSet presAssocID="{E1F99B08-2B96-4EBF-A016-1A5A5AB78754}" presName="parentLeftMargin" presStyleLbl="node1" presStyleIdx="0" presStyleCnt="2"/>
      <dgm:spPr/>
      <dgm:t>
        <a:bodyPr/>
        <a:lstStyle/>
        <a:p>
          <a:endParaRPr lang="zh-CN" altLang="en-US"/>
        </a:p>
      </dgm:t>
    </dgm:pt>
    <dgm:pt modelId="{D8A6A2BE-13EF-4E85-A397-EC98EE71A32E}" type="pres">
      <dgm:prSet presAssocID="{E1F99B08-2B96-4EBF-A016-1A5A5AB78754}" presName="parentText" presStyleLbl="node1" presStyleIdx="1" presStyleCnt="2" custScaleX="29607" custScaleY="140156">
        <dgm:presLayoutVars>
          <dgm:chMax val="0"/>
          <dgm:bulletEnabled val="1"/>
        </dgm:presLayoutVars>
      </dgm:prSet>
      <dgm:spPr/>
      <dgm:t>
        <a:bodyPr/>
        <a:lstStyle/>
        <a:p>
          <a:endParaRPr lang="zh-CN" altLang="en-US"/>
        </a:p>
      </dgm:t>
    </dgm:pt>
    <dgm:pt modelId="{2F0453FC-0BCA-4BF4-81A5-F50B76834041}" type="pres">
      <dgm:prSet presAssocID="{E1F99B08-2B96-4EBF-A016-1A5A5AB78754}" presName="negativeSpace" presStyleCnt="0"/>
      <dgm:spPr/>
    </dgm:pt>
    <dgm:pt modelId="{48B72283-8C25-4624-B79E-3CD98C0BD34C}" type="pres">
      <dgm:prSet presAssocID="{E1F99B08-2B96-4EBF-A016-1A5A5AB78754}" presName="childText" presStyleLbl="conFgAcc1" presStyleIdx="1" presStyleCnt="2">
        <dgm:presLayoutVars>
          <dgm:bulletEnabled val="1"/>
        </dgm:presLayoutVars>
      </dgm:prSet>
      <dgm:spPr/>
      <dgm:t>
        <a:bodyPr/>
        <a:lstStyle/>
        <a:p>
          <a:endParaRPr lang="zh-CN" altLang="en-US"/>
        </a:p>
      </dgm:t>
    </dgm:pt>
  </dgm:ptLst>
  <dgm:cxnLst>
    <dgm:cxn modelId="{0F988552-21F8-40E0-B204-D6A9357840F2}" type="presOf" srcId="{CC171565-E453-4AFA-A746-5E860F10C22F}" destId="{F6EF7E8B-A3AE-4B95-A74B-2F1D38CF8064}" srcOrd="0" destOrd="0" presId="urn:microsoft.com/office/officeart/2005/8/layout/list1"/>
    <dgm:cxn modelId="{D45C0003-76A2-446B-BAEE-168A490BF568}" srcId="{E1F99B08-2B96-4EBF-A016-1A5A5AB78754}" destId="{8FF4546D-9E05-4C7E-87CA-D53F2E761155}" srcOrd="1" destOrd="0" parTransId="{CD9F14B6-DB7D-42C0-A1E9-6BB98FFE5EEE}" sibTransId="{DBCFE16C-348F-4557-9747-6A945DC51F4A}"/>
    <dgm:cxn modelId="{20B0A848-AB89-422E-B51A-1BA25626D887}" type="presOf" srcId="{D2A69EBE-EBA2-4F2A-8AC0-44BC0A73390B}" destId="{48B72283-8C25-4624-B79E-3CD98C0BD34C}" srcOrd="0" destOrd="0" presId="urn:microsoft.com/office/officeart/2005/8/layout/list1"/>
    <dgm:cxn modelId="{604D4638-D6C9-46EC-A4F8-75346480A268}" srcId="{E1F99B08-2B96-4EBF-A016-1A5A5AB78754}" destId="{D2A69EBE-EBA2-4F2A-8AC0-44BC0A73390B}" srcOrd="0" destOrd="0" parTransId="{C023023E-0C5F-4BD0-B87D-31BA193F1EE0}" sibTransId="{37294841-7304-463E-AFF0-0D78114800E5}"/>
    <dgm:cxn modelId="{27E51667-5946-4641-8E68-270A5A708725}" type="presOf" srcId="{EBB8D6EB-406F-4120-864C-58C07CF329F4}" destId="{48B72283-8C25-4624-B79E-3CD98C0BD34C}" srcOrd="0" destOrd="2" presId="urn:microsoft.com/office/officeart/2005/8/layout/list1"/>
    <dgm:cxn modelId="{B11C8DB9-5C5F-4D72-A222-2B8F4520415E}" type="presOf" srcId="{4961847F-1E26-4755-965E-F8E7533AF883}" destId="{EBF039AB-4D6F-4178-BE13-377B218FACCE}" srcOrd="1" destOrd="0" presId="urn:microsoft.com/office/officeart/2005/8/layout/list1"/>
    <dgm:cxn modelId="{9CB7ED6A-8A44-461A-84C0-DDAEFD1CA69D}" srcId="{CC171565-E453-4AFA-A746-5E860F10C22F}" destId="{E1F99B08-2B96-4EBF-A016-1A5A5AB78754}" srcOrd="1" destOrd="0" parTransId="{1F97EAF2-4363-47E7-9CEC-91F527705963}" sibTransId="{26B8A5BA-1AEE-4E32-99D6-E09D4C07B896}"/>
    <dgm:cxn modelId="{46A2F5F9-3611-4893-86BA-0A68A2AA202B}" srcId="{E1F99B08-2B96-4EBF-A016-1A5A5AB78754}" destId="{EBB8D6EB-406F-4120-864C-58C07CF329F4}" srcOrd="2" destOrd="0" parTransId="{7BA4562A-B214-4C56-B948-7EB8629A55FD}" sibTransId="{E012F219-86FD-4D88-A298-78C3E86A929C}"/>
    <dgm:cxn modelId="{25ABE88B-2E1B-420D-BB7E-FDAB3DEEA9DD}" type="presOf" srcId="{735D606D-DC38-42CA-BFB2-CB2DF2FEA773}" destId="{31AF0E7D-385A-447D-863E-7F170D068DD3}" srcOrd="0" destOrd="0" presId="urn:microsoft.com/office/officeart/2005/8/layout/list1"/>
    <dgm:cxn modelId="{0E746E3E-A73C-4469-9D99-35A0E1BF417F}" type="presOf" srcId="{E1F99B08-2B96-4EBF-A016-1A5A5AB78754}" destId="{D8A6A2BE-13EF-4E85-A397-EC98EE71A32E}" srcOrd="1" destOrd="0" presId="urn:microsoft.com/office/officeart/2005/8/layout/list1"/>
    <dgm:cxn modelId="{03F88F75-F47E-47F4-B975-F94FDFDF1AF7}" type="presOf" srcId="{4961847F-1E26-4755-965E-F8E7533AF883}" destId="{8780D776-B894-4D9B-B7DC-C7A583794710}" srcOrd="0" destOrd="0" presId="urn:microsoft.com/office/officeart/2005/8/layout/list1"/>
    <dgm:cxn modelId="{A9912816-6F5B-4D0B-9F49-ED586B40340C}" type="presOf" srcId="{8FF4546D-9E05-4C7E-87CA-D53F2E761155}" destId="{48B72283-8C25-4624-B79E-3CD98C0BD34C}" srcOrd="0" destOrd="1" presId="urn:microsoft.com/office/officeart/2005/8/layout/list1"/>
    <dgm:cxn modelId="{63D541E8-2E52-4AF1-836D-93C8908B1364}" type="presOf" srcId="{E1F99B08-2B96-4EBF-A016-1A5A5AB78754}" destId="{C9506D47-58E3-4E6B-8030-E09E7F77138B}" srcOrd="0" destOrd="0" presId="urn:microsoft.com/office/officeart/2005/8/layout/list1"/>
    <dgm:cxn modelId="{EC1BA57F-CA48-4E76-9C27-79E835D47EE7}" srcId="{CC171565-E453-4AFA-A746-5E860F10C22F}" destId="{4961847F-1E26-4755-965E-F8E7533AF883}" srcOrd="0" destOrd="0" parTransId="{4B2FFF3F-2FDD-4BAF-B72A-F068A15ECB99}" sibTransId="{1D8078CD-4089-4270-9E50-8AC78CA1F378}"/>
    <dgm:cxn modelId="{E192BFB2-A530-4BC5-9C6B-9E3DB5A28E1B}" srcId="{4961847F-1E26-4755-965E-F8E7533AF883}" destId="{735D606D-DC38-42CA-BFB2-CB2DF2FEA773}" srcOrd="0" destOrd="0" parTransId="{E97E6CFD-AEE4-4363-BEA4-367E09F99F1B}" sibTransId="{657D4936-1A6E-428E-8151-F02A9F2E745B}"/>
    <dgm:cxn modelId="{6A4C0F50-F8EC-4563-850E-99974570F250}" type="presParOf" srcId="{F6EF7E8B-A3AE-4B95-A74B-2F1D38CF8064}" destId="{4A4E4924-1F4E-432E-805A-7E11EA39EFB6}" srcOrd="0" destOrd="0" presId="urn:microsoft.com/office/officeart/2005/8/layout/list1"/>
    <dgm:cxn modelId="{72A2811E-A839-46E4-81F5-2E4F53FBCD21}" type="presParOf" srcId="{4A4E4924-1F4E-432E-805A-7E11EA39EFB6}" destId="{8780D776-B894-4D9B-B7DC-C7A583794710}" srcOrd="0" destOrd="0" presId="urn:microsoft.com/office/officeart/2005/8/layout/list1"/>
    <dgm:cxn modelId="{2C962631-E5DF-413E-A7E0-F8BE460E67BA}" type="presParOf" srcId="{4A4E4924-1F4E-432E-805A-7E11EA39EFB6}" destId="{EBF039AB-4D6F-4178-BE13-377B218FACCE}" srcOrd="1" destOrd="0" presId="urn:microsoft.com/office/officeart/2005/8/layout/list1"/>
    <dgm:cxn modelId="{6D786DD1-5B36-4340-AD10-D7616BD238AF}" type="presParOf" srcId="{F6EF7E8B-A3AE-4B95-A74B-2F1D38CF8064}" destId="{009076B3-9CF4-44F4-95D3-05F21AFF863B}" srcOrd="1" destOrd="0" presId="urn:microsoft.com/office/officeart/2005/8/layout/list1"/>
    <dgm:cxn modelId="{8D350034-856B-4402-8F0A-D1B860452420}" type="presParOf" srcId="{F6EF7E8B-A3AE-4B95-A74B-2F1D38CF8064}" destId="{31AF0E7D-385A-447D-863E-7F170D068DD3}" srcOrd="2" destOrd="0" presId="urn:microsoft.com/office/officeart/2005/8/layout/list1"/>
    <dgm:cxn modelId="{58C25517-2F5F-4711-84AA-9181B2DFAA3A}" type="presParOf" srcId="{F6EF7E8B-A3AE-4B95-A74B-2F1D38CF8064}" destId="{39963F54-5FE5-4A0A-904B-1C7B4DE633DF}" srcOrd="3" destOrd="0" presId="urn:microsoft.com/office/officeart/2005/8/layout/list1"/>
    <dgm:cxn modelId="{41965F54-C2DF-43D4-BFFC-E437CEAB430D}" type="presParOf" srcId="{F6EF7E8B-A3AE-4B95-A74B-2F1D38CF8064}" destId="{42C09D41-F2B0-499B-91B6-19F607D1B3AC}" srcOrd="4" destOrd="0" presId="urn:microsoft.com/office/officeart/2005/8/layout/list1"/>
    <dgm:cxn modelId="{C11B1955-0B78-4FB9-8FB0-4F7A01CDA98C}" type="presParOf" srcId="{42C09D41-F2B0-499B-91B6-19F607D1B3AC}" destId="{C9506D47-58E3-4E6B-8030-E09E7F77138B}" srcOrd="0" destOrd="0" presId="urn:microsoft.com/office/officeart/2005/8/layout/list1"/>
    <dgm:cxn modelId="{251BA1CB-C630-46B5-BD04-EC79ED67756F}" type="presParOf" srcId="{42C09D41-F2B0-499B-91B6-19F607D1B3AC}" destId="{D8A6A2BE-13EF-4E85-A397-EC98EE71A32E}" srcOrd="1" destOrd="0" presId="urn:microsoft.com/office/officeart/2005/8/layout/list1"/>
    <dgm:cxn modelId="{E40C42A9-30E2-45B5-81D1-F9443A6204D6}" type="presParOf" srcId="{F6EF7E8B-A3AE-4B95-A74B-2F1D38CF8064}" destId="{2F0453FC-0BCA-4BF4-81A5-F50B76834041}" srcOrd="5" destOrd="0" presId="urn:microsoft.com/office/officeart/2005/8/layout/list1"/>
    <dgm:cxn modelId="{45DC5489-CF36-4FEF-B584-885A287F7AAB}" type="presParOf" srcId="{F6EF7E8B-A3AE-4B95-A74B-2F1D38CF8064}" destId="{48B72283-8C25-4624-B79E-3CD98C0BD34C}"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EB6F7-C4D0-4F86-AA2E-7E0CB65C1102}">
      <dsp:nvSpPr>
        <dsp:cNvPr id="0" name=""/>
        <dsp:cNvSpPr/>
      </dsp:nvSpPr>
      <dsp:spPr>
        <a:xfrm>
          <a:off x="-5916242" y="-905372"/>
          <a:ext cx="7043145" cy="7043145"/>
        </a:xfrm>
        <a:prstGeom prst="blockArc">
          <a:avLst>
            <a:gd name="adj1" fmla="val 18900000"/>
            <a:gd name="adj2" fmla="val 2700000"/>
            <a:gd name="adj3" fmla="val 307"/>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881B18-DB12-443E-AB7D-C1A8D6CA56C1}">
      <dsp:nvSpPr>
        <dsp:cNvPr id="0" name=""/>
        <dsp:cNvSpPr/>
      </dsp:nvSpPr>
      <dsp:spPr>
        <a:xfrm>
          <a:off x="492505" y="326920"/>
          <a:ext cx="9962154" cy="654259"/>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9318" tIns="60960" rIns="60960" bIns="60960" numCol="1" spcCol="1270" anchor="ctr" anchorCtr="0">
          <a:noAutofit/>
        </a:bodyPr>
        <a:lstStyle/>
        <a:p>
          <a:pPr lvl="0" algn="l" defTabSz="1066800" rtl="0">
            <a:lnSpc>
              <a:spcPct val="90000"/>
            </a:lnSpc>
            <a:spcBef>
              <a:spcPct val="0"/>
            </a:spcBef>
            <a:spcAft>
              <a:spcPct val="35000"/>
            </a:spcAft>
          </a:pPr>
          <a:r>
            <a:rPr lang="zh-CN" altLang="en-US" sz="2400" b="0" kern="1200" dirty="0" smtClean="0">
              <a:solidFill>
                <a:srgbClr val="553D43"/>
              </a:solidFill>
              <a:latin typeface="+mn-ea"/>
              <a:ea typeface="+mn-ea"/>
            </a:rPr>
            <a:t>教学工作量表（仅教学、思政填写）教务处、学生处、研究生院审核</a:t>
          </a:r>
          <a:endParaRPr lang="zh-CN" sz="2400" b="0" kern="1200" dirty="0">
            <a:solidFill>
              <a:srgbClr val="553D43"/>
            </a:solidFill>
            <a:latin typeface="+mn-ea"/>
            <a:ea typeface="+mn-ea"/>
          </a:endParaRPr>
        </a:p>
      </dsp:txBody>
      <dsp:txXfrm>
        <a:off x="492505" y="326920"/>
        <a:ext cx="9962154" cy="654259"/>
      </dsp:txXfrm>
    </dsp:sp>
    <dsp:sp modelId="{49A43CC2-C1F5-4ED9-A164-04C0213D8AE4}">
      <dsp:nvSpPr>
        <dsp:cNvPr id="0" name=""/>
        <dsp:cNvSpPr/>
      </dsp:nvSpPr>
      <dsp:spPr>
        <a:xfrm>
          <a:off x="83593" y="245137"/>
          <a:ext cx="817824" cy="817824"/>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9566248-6E78-412A-B9A3-C57165483FD4}">
      <dsp:nvSpPr>
        <dsp:cNvPr id="0" name=""/>
        <dsp:cNvSpPr/>
      </dsp:nvSpPr>
      <dsp:spPr>
        <a:xfrm>
          <a:off x="961328" y="1307995"/>
          <a:ext cx="9493331" cy="654259"/>
        </a:xfrm>
        <a:prstGeom prst="rect">
          <a:avLst/>
        </a:prstGeom>
        <a:gradFill rotWithShape="0">
          <a:gsLst>
            <a:gs pos="0">
              <a:schemeClr val="accent4">
                <a:hueOff val="2598923"/>
                <a:satOff val="-11992"/>
                <a:lumOff val="441"/>
                <a:alphaOff val="0"/>
                <a:lumMod val="110000"/>
                <a:satMod val="105000"/>
                <a:tint val="67000"/>
              </a:schemeClr>
            </a:gs>
            <a:gs pos="50000">
              <a:schemeClr val="accent4">
                <a:hueOff val="2598923"/>
                <a:satOff val="-11992"/>
                <a:lumOff val="441"/>
                <a:alphaOff val="0"/>
                <a:lumMod val="105000"/>
                <a:satMod val="103000"/>
                <a:tint val="73000"/>
              </a:schemeClr>
            </a:gs>
            <a:gs pos="100000">
              <a:schemeClr val="accent4">
                <a:hueOff val="2598923"/>
                <a:satOff val="-11992"/>
                <a:lumOff val="4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9318" tIns="60960" rIns="60960" bIns="60960" numCol="1" spcCol="1270" anchor="ctr" anchorCtr="0">
          <a:noAutofit/>
        </a:bodyPr>
        <a:lstStyle/>
        <a:p>
          <a:pPr lvl="0" algn="l" defTabSz="1066800" rtl="0">
            <a:lnSpc>
              <a:spcPct val="90000"/>
            </a:lnSpc>
            <a:spcBef>
              <a:spcPct val="0"/>
            </a:spcBef>
            <a:spcAft>
              <a:spcPct val="35000"/>
            </a:spcAft>
          </a:pPr>
          <a:r>
            <a:rPr lang="zh-CN" sz="2400" b="0" kern="1200" dirty="0" smtClean="0">
              <a:solidFill>
                <a:srgbClr val="553D43"/>
              </a:solidFill>
              <a:latin typeface="+mn-ea"/>
              <a:ea typeface="+mn-ea"/>
            </a:rPr>
            <a:t>科研工作证明（科技处、社科处</a:t>
          </a:r>
          <a:r>
            <a:rPr lang="zh-CN" altLang="en-US" sz="2400" b="0" kern="1200" dirty="0" smtClean="0">
              <a:solidFill>
                <a:srgbClr val="553D43"/>
              </a:solidFill>
              <a:latin typeface="+mn-ea"/>
              <a:ea typeface="+mn-ea"/>
            </a:rPr>
            <a:t>、</a:t>
          </a:r>
          <a:r>
            <a:rPr lang="zh-CN" sz="2400" b="0" kern="1200" dirty="0" smtClean="0">
              <a:solidFill>
                <a:srgbClr val="553D43"/>
              </a:solidFill>
              <a:latin typeface="+mn-ea"/>
              <a:ea typeface="+mn-ea"/>
            </a:rPr>
            <a:t>科技开发部审核）</a:t>
          </a:r>
          <a:endParaRPr lang="zh-CN" sz="2400" b="0" kern="1200" dirty="0">
            <a:solidFill>
              <a:srgbClr val="553D43"/>
            </a:solidFill>
            <a:latin typeface="+mn-ea"/>
            <a:ea typeface="+mn-ea"/>
          </a:endParaRPr>
        </a:p>
      </dsp:txBody>
      <dsp:txXfrm>
        <a:off x="961328" y="1307995"/>
        <a:ext cx="9493331" cy="654259"/>
      </dsp:txXfrm>
    </dsp:sp>
    <dsp:sp modelId="{1C2005B5-68D6-49E5-B373-4EEE1F068EE0}">
      <dsp:nvSpPr>
        <dsp:cNvPr id="0" name=""/>
        <dsp:cNvSpPr/>
      </dsp:nvSpPr>
      <dsp:spPr>
        <a:xfrm>
          <a:off x="552416" y="1226212"/>
          <a:ext cx="817824" cy="817824"/>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2598923"/>
              <a:satOff val="-11992"/>
              <a:lumOff val="441"/>
              <a:alphaOff val="0"/>
            </a:schemeClr>
          </a:solidFill>
          <a:prstDash val="solid"/>
          <a:miter lim="800000"/>
        </a:ln>
        <a:effectLst/>
      </dsp:spPr>
      <dsp:style>
        <a:lnRef idx="1">
          <a:scrgbClr r="0" g="0" b="0"/>
        </a:lnRef>
        <a:fillRef idx="2">
          <a:scrgbClr r="0" g="0" b="0"/>
        </a:fillRef>
        <a:effectRef idx="0">
          <a:scrgbClr r="0" g="0" b="0"/>
        </a:effectRef>
        <a:fontRef idx="minor"/>
      </dsp:style>
    </dsp:sp>
    <dsp:sp modelId="{4F2587E4-5D8A-4C50-AE08-99C4FE2EFC98}">
      <dsp:nvSpPr>
        <dsp:cNvPr id="0" name=""/>
        <dsp:cNvSpPr/>
      </dsp:nvSpPr>
      <dsp:spPr>
        <a:xfrm>
          <a:off x="1105219" y="2289070"/>
          <a:ext cx="9349440" cy="654259"/>
        </a:xfrm>
        <a:prstGeom prst="rect">
          <a:avLst/>
        </a:prstGeom>
        <a:gradFill rotWithShape="0">
          <a:gsLst>
            <a:gs pos="0">
              <a:schemeClr val="accent4">
                <a:hueOff val="5197847"/>
                <a:satOff val="-23984"/>
                <a:lumOff val="883"/>
                <a:alphaOff val="0"/>
                <a:lumMod val="110000"/>
                <a:satMod val="105000"/>
                <a:tint val="67000"/>
              </a:schemeClr>
            </a:gs>
            <a:gs pos="50000">
              <a:schemeClr val="accent4">
                <a:hueOff val="5197847"/>
                <a:satOff val="-23984"/>
                <a:lumOff val="883"/>
                <a:alphaOff val="0"/>
                <a:lumMod val="105000"/>
                <a:satMod val="103000"/>
                <a:tint val="73000"/>
              </a:schemeClr>
            </a:gs>
            <a:gs pos="100000">
              <a:schemeClr val="accent4">
                <a:hueOff val="5197847"/>
                <a:satOff val="-23984"/>
                <a:lumOff val="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9318" tIns="48260" rIns="48260" bIns="48260" numCol="1" spcCol="1270" anchor="ctr" anchorCtr="0">
          <a:noAutofit/>
        </a:bodyPr>
        <a:lstStyle/>
        <a:p>
          <a:pPr lvl="0" algn="l" defTabSz="844550" rtl="0">
            <a:lnSpc>
              <a:spcPct val="90000"/>
            </a:lnSpc>
            <a:spcBef>
              <a:spcPct val="0"/>
            </a:spcBef>
            <a:spcAft>
              <a:spcPct val="35000"/>
            </a:spcAft>
          </a:pPr>
          <a:r>
            <a:rPr lang="zh-CN" sz="1900" kern="1200" dirty="0" smtClean="0"/>
            <a:t>  </a:t>
          </a:r>
          <a:r>
            <a:rPr lang="zh-CN" sz="2400" kern="1200" dirty="0" smtClean="0">
              <a:solidFill>
                <a:srgbClr val="553D43"/>
              </a:solidFill>
              <a:latin typeface="+mn-ea"/>
              <a:ea typeface="+mn-ea"/>
            </a:rPr>
            <a:t>论文</a:t>
          </a:r>
          <a:r>
            <a:rPr lang="zh-CN" altLang="en-US" sz="2400" kern="1200" dirty="0" smtClean="0">
              <a:solidFill>
                <a:srgbClr val="553D43"/>
              </a:solidFill>
              <a:latin typeface="+mn-ea"/>
              <a:ea typeface="+mn-ea"/>
            </a:rPr>
            <a:t>收录证明（</a:t>
          </a:r>
          <a:r>
            <a:rPr lang="zh-CN" sz="2400" kern="1200" dirty="0" smtClean="0">
              <a:solidFill>
                <a:srgbClr val="553D43"/>
              </a:solidFill>
              <a:latin typeface="+mn-ea"/>
              <a:ea typeface="+mn-ea"/>
            </a:rPr>
            <a:t>图书馆检索证明</a:t>
          </a:r>
          <a:r>
            <a:rPr lang="zh-CN" altLang="en-US" sz="2400" kern="1200" dirty="0" smtClean="0">
              <a:solidFill>
                <a:srgbClr val="553D43"/>
              </a:solidFill>
              <a:latin typeface="+mn-ea"/>
              <a:ea typeface="+mn-ea"/>
            </a:rPr>
            <a:t>：岳老师</a:t>
          </a:r>
          <a:r>
            <a:rPr lang="en-US" altLang="zh-CN" sz="2400" kern="1200" dirty="0" smtClean="0">
              <a:solidFill>
                <a:srgbClr val="553D43"/>
              </a:solidFill>
              <a:latin typeface="+mn-ea"/>
              <a:ea typeface="+mn-ea"/>
            </a:rPr>
            <a:t>/</a:t>
          </a:r>
          <a:r>
            <a:rPr lang="zh-CN" altLang="en-US" sz="2400" kern="1200" dirty="0" smtClean="0">
              <a:solidFill>
                <a:srgbClr val="553D43"/>
              </a:solidFill>
              <a:latin typeface="+mn-ea"/>
              <a:ea typeface="+mn-ea"/>
            </a:rPr>
            <a:t>王老师，</a:t>
          </a:r>
          <a:r>
            <a:rPr lang="en-US" altLang="zh-CN" sz="2400" kern="1200" dirty="0" smtClean="0">
              <a:solidFill>
                <a:srgbClr val="553D43"/>
              </a:solidFill>
              <a:latin typeface="+mn-ea"/>
              <a:ea typeface="+mn-ea"/>
            </a:rPr>
            <a:t>22865321</a:t>
          </a:r>
          <a:r>
            <a:rPr lang="zh-CN" altLang="en-US" sz="2400" kern="1200" dirty="0" smtClean="0">
              <a:solidFill>
                <a:srgbClr val="553D43"/>
              </a:solidFill>
              <a:latin typeface="+mn-ea"/>
              <a:ea typeface="+mn-ea"/>
            </a:rPr>
            <a:t>）</a:t>
          </a:r>
          <a:endParaRPr lang="zh-CN" sz="2400" kern="1200" dirty="0">
            <a:solidFill>
              <a:srgbClr val="553D43"/>
            </a:solidFill>
            <a:latin typeface="+mn-ea"/>
            <a:ea typeface="+mn-ea"/>
          </a:endParaRPr>
        </a:p>
      </dsp:txBody>
      <dsp:txXfrm>
        <a:off x="1105219" y="2289070"/>
        <a:ext cx="9349440" cy="654259"/>
      </dsp:txXfrm>
    </dsp:sp>
    <dsp:sp modelId="{01E17E21-448B-4300-954A-6DD87567A5C6}">
      <dsp:nvSpPr>
        <dsp:cNvPr id="0" name=""/>
        <dsp:cNvSpPr/>
      </dsp:nvSpPr>
      <dsp:spPr>
        <a:xfrm>
          <a:off x="696307" y="2207287"/>
          <a:ext cx="817824" cy="817824"/>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5197847"/>
              <a:satOff val="-23984"/>
              <a:lumOff val="883"/>
              <a:alphaOff val="0"/>
            </a:schemeClr>
          </a:solidFill>
          <a:prstDash val="solid"/>
          <a:miter lim="800000"/>
        </a:ln>
        <a:effectLst/>
      </dsp:spPr>
      <dsp:style>
        <a:lnRef idx="1">
          <a:scrgbClr r="0" g="0" b="0"/>
        </a:lnRef>
        <a:fillRef idx="2">
          <a:scrgbClr r="0" g="0" b="0"/>
        </a:fillRef>
        <a:effectRef idx="0">
          <a:scrgbClr r="0" g="0" b="0"/>
        </a:effectRef>
        <a:fontRef idx="minor"/>
      </dsp:style>
    </dsp:sp>
    <dsp:sp modelId="{84F938CD-BA42-44FB-9A7B-4A9E59E28785}">
      <dsp:nvSpPr>
        <dsp:cNvPr id="0" name=""/>
        <dsp:cNvSpPr/>
      </dsp:nvSpPr>
      <dsp:spPr>
        <a:xfrm>
          <a:off x="961328" y="3270145"/>
          <a:ext cx="9493331" cy="654259"/>
        </a:xfrm>
        <a:prstGeom prst="rect">
          <a:avLst/>
        </a:prstGeom>
        <a:gradFill rotWithShape="0">
          <a:gsLst>
            <a:gs pos="0">
              <a:schemeClr val="accent4">
                <a:hueOff val="7796770"/>
                <a:satOff val="-35976"/>
                <a:lumOff val="1324"/>
                <a:alphaOff val="0"/>
                <a:lumMod val="110000"/>
                <a:satMod val="105000"/>
                <a:tint val="67000"/>
              </a:schemeClr>
            </a:gs>
            <a:gs pos="50000">
              <a:schemeClr val="accent4">
                <a:hueOff val="7796770"/>
                <a:satOff val="-35976"/>
                <a:lumOff val="1324"/>
                <a:alphaOff val="0"/>
                <a:lumMod val="105000"/>
                <a:satMod val="103000"/>
                <a:tint val="73000"/>
              </a:schemeClr>
            </a:gs>
            <a:gs pos="100000">
              <a:schemeClr val="accent4">
                <a:hueOff val="7796770"/>
                <a:satOff val="-35976"/>
                <a:lumOff val="132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9318" tIns="60960" rIns="60960" bIns="60960" numCol="1" spcCol="1270" anchor="ctr" anchorCtr="0">
          <a:noAutofit/>
        </a:bodyPr>
        <a:lstStyle/>
        <a:p>
          <a:pPr lvl="0" algn="l" defTabSz="1066800" rtl="0">
            <a:lnSpc>
              <a:spcPct val="90000"/>
            </a:lnSpc>
            <a:spcBef>
              <a:spcPct val="0"/>
            </a:spcBef>
            <a:spcAft>
              <a:spcPct val="35000"/>
            </a:spcAft>
          </a:pPr>
          <a:r>
            <a:rPr lang="zh-CN" sz="2400" b="0" kern="1200" dirty="0" smtClean="0">
              <a:solidFill>
                <a:srgbClr val="553D43"/>
              </a:solidFill>
              <a:latin typeface="+mn-ea"/>
              <a:ea typeface="+mn-ea"/>
            </a:rPr>
            <a:t>论文</a:t>
          </a:r>
          <a:r>
            <a:rPr lang="en-US" altLang="zh-CN" sz="2400" b="0" kern="1200" dirty="0" smtClean="0">
              <a:solidFill>
                <a:srgbClr val="553D43"/>
              </a:solidFill>
              <a:latin typeface="+mn-ea"/>
              <a:ea typeface="+mn-ea"/>
            </a:rPr>
            <a:t>( </a:t>
          </a:r>
          <a:r>
            <a:rPr lang="zh-CN" altLang="en-US" sz="2400" b="0" kern="1200" dirty="0" smtClean="0">
              <a:solidFill>
                <a:srgbClr val="553D43"/>
              </a:solidFill>
              <a:latin typeface="+mn-ea"/>
              <a:ea typeface="+mn-ea"/>
            </a:rPr>
            <a:t>论著）</a:t>
          </a:r>
          <a:r>
            <a:rPr lang="zh-CN" sz="2400" b="0" kern="1200" dirty="0" smtClean="0">
              <a:solidFill>
                <a:srgbClr val="553D43"/>
              </a:solidFill>
              <a:latin typeface="+mn-ea"/>
              <a:ea typeface="+mn-ea"/>
            </a:rPr>
            <a:t>检索（新闻出版总署）期刊检索（中国知网）      </a:t>
          </a:r>
          <a:endParaRPr lang="zh-CN" sz="2400" b="0" kern="1200" dirty="0">
            <a:solidFill>
              <a:srgbClr val="553D43"/>
            </a:solidFill>
            <a:latin typeface="+mn-ea"/>
            <a:ea typeface="+mn-ea"/>
          </a:endParaRPr>
        </a:p>
      </dsp:txBody>
      <dsp:txXfrm>
        <a:off x="961328" y="3270145"/>
        <a:ext cx="9493331" cy="654259"/>
      </dsp:txXfrm>
    </dsp:sp>
    <dsp:sp modelId="{6F2FE3DA-3B0B-470F-A0BF-CB01DC1D83F3}">
      <dsp:nvSpPr>
        <dsp:cNvPr id="0" name=""/>
        <dsp:cNvSpPr/>
      </dsp:nvSpPr>
      <dsp:spPr>
        <a:xfrm>
          <a:off x="552907" y="3181125"/>
          <a:ext cx="817824" cy="817824"/>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7796770"/>
              <a:satOff val="-35976"/>
              <a:lumOff val="1324"/>
              <a:alphaOff val="0"/>
            </a:schemeClr>
          </a:solidFill>
          <a:prstDash val="solid"/>
          <a:miter lim="800000"/>
        </a:ln>
        <a:effectLst/>
      </dsp:spPr>
      <dsp:style>
        <a:lnRef idx="1">
          <a:scrgbClr r="0" g="0" b="0"/>
        </a:lnRef>
        <a:fillRef idx="2">
          <a:scrgbClr r="0" g="0" b="0"/>
        </a:fillRef>
        <a:effectRef idx="0">
          <a:scrgbClr r="0" g="0" b="0"/>
        </a:effectRef>
        <a:fontRef idx="minor"/>
      </dsp:style>
    </dsp:sp>
    <dsp:sp modelId="{392B43F0-231B-4EB1-9635-61CB46062EEC}">
      <dsp:nvSpPr>
        <dsp:cNvPr id="0" name=""/>
        <dsp:cNvSpPr/>
      </dsp:nvSpPr>
      <dsp:spPr>
        <a:xfrm>
          <a:off x="492505" y="4251220"/>
          <a:ext cx="9962154" cy="654259"/>
        </a:xfrm>
        <a:prstGeom prst="rect">
          <a:avLst/>
        </a:prstGeom>
        <a:gradFill rotWithShape="0">
          <a:gsLst>
            <a:gs pos="0">
              <a:schemeClr val="accent4">
                <a:hueOff val="10395693"/>
                <a:satOff val="-47968"/>
                <a:lumOff val="1765"/>
                <a:alphaOff val="0"/>
                <a:lumMod val="110000"/>
                <a:satMod val="105000"/>
                <a:tint val="67000"/>
              </a:schemeClr>
            </a:gs>
            <a:gs pos="50000">
              <a:schemeClr val="accent4">
                <a:hueOff val="10395693"/>
                <a:satOff val="-47968"/>
                <a:lumOff val="1765"/>
                <a:alphaOff val="0"/>
                <a:lumMod val="105000"/>
                <a:satMod val="103000"/>
                <a:tint val="73000"/>
              </a:schemeClr>
            </a:gs>
            <a:gs pos="100000">
              <a:schemeClr val="accent4">
                <a:hueOff val="10395693"/>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9318" tIns="86360" rIns="86360" bIns="86360" numCol="1" spcCol="1270" anchor="ctr" anchorCtr="0">
          <a:noAutofit/>
        </a:bodyPr>
        <a:lstStyle/>
        <a:p>
          <a:pPr lvl="0" algn="l" defTabSz="1511300">
            <a:lnSpc>
              <a:spcPct val="90000"/>
            </a:lnSpc>
            <a:spcBef>
              <a:spcPct val="0"/>
            </a:spcBef>
            <a:spcAft>
              <a:spcPct val="35000"/>
            </a:spcAft>
          </a:pPr>
          <a:endParaRPr lang="zh-CN" altLang="en-US" sz="3400" kern="1200"/>
        </a:p>
      </dsp:txBody>
      <dsp:txXfrm>
        <a:off x="492505" y="4251220"/>
        <a:ext cx="9962154" cy="654259"/>
      </dsp:txXfrm>
    </dsp:sp>
    <dsp:sp modelId="{2E408091-C88B-40BB-9BCD-04AEAE762CCE}">
      <dsp:nvSpPr>
        <dsp:cNvPr id="0" name=""/>
        <dsp:cNvSpPr/>
      </dsp:nvSpPr>
      <dsp:spPr>
        <a:xfrm>
          <a:off x="83593" y="4169437"/>
          <a:ext cx="817824" cy="817824"/>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10395693"/>
              <a:satOff val="-47968"/>
              <a:lumOff val="1765"/>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524268-958D-4383-A55F-CCF90F2491E6}">
      <dsp:nvSpPr>
        <dsp:cNvPr id="0" name=""/>
        <dsp:cNvSpPr/>
      </dsp:nvSpPr>
      <dsp:spPr>
        <a:xfrm>
          <a:off x="2" y="252538"/>
          <a:ext cx="4996867" cy="81972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zh-CN" altLang="en-US" sz="2800" b="1" kern="1200" smtClean="0"/>
            <a:t>代表作要求：</a:t>
          </a:r>
          <a:endParaRPr lang="zh-CN" altLang="en-US" sz="2800" b="1" kern="1200" dirty="0"/>
        </a:p>
      </dsp:txBody>
      <dsp:txXfrm>
        <a:off x="2" y="252538"/>
        <a:ext cx="4996867" cy="819725"/>
      </dsp:txXfrm>
    </dsp:sp>
    <dsp:sp modelId="{67BDE38F-A031-4C4B-9483-BF03AC97CB3D}">
      <dsp:nvSpPr>
        <dsp:cNvPr id="0" name=""/>
        <dsp:cNvSpPr/>
      </dsp:nvSpPr>
      <dsp:spPr>
        <a:xfrm>
          <a:off x="52" y="1049680"/>
          <a:ext cx="4996867" cy="265990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altLang="zh-CN" sz="1700" kern="1200" dirty="0" smtClean="0">
              <a:latin typeface="+mn-ea"/>
              <a:ea typeface="+mn-ea"/>
            </a:rPr>
            <a:t> </a:t>
          </a:r>
          <a:r>
            <a:rPr lang="zh-CN" sz="1700" b="1" kern="1200" dirty="0" smtClean="0">
              <a:solidFill>
                <a:srgbClr val="553D43"/>
              </a:solidFill>
              <a:latin typeface="+mn-ea"/>
              <a:ea typeface="+mn-ea"/>
            </a:rPr>
            <a:t>送审篇数</a:t>
          </a:r>
          <a:r>
            <a:rPr lang="zh-CN" sz="1700" kern="1200" dirty="0" smtClean="0">
              <a:solidFill>
                <a:srgbClr val="553D43"/>
              </a:solidFill>
              <a:latin typeface="+mn-ea"/>
              <a:ea typeface="+mn-ea"/>
            </a:rPr>
            <a:t>：正常晋升</a:t>
          </a:r>
          <a:r>
            <a:rPr lang="en-US" sz="1700" kern="1200" dirty="0" smtClean="0">
              <a:solidFill>
                <a:srgbClr val="553D43"/>
              </a:solidFill>
              <a:latin typeface="+mn-ea"/>
              <a:ea typeface="+mn-ea"/>
            </a:rPr>
            <a:t>(</a:t>
          </a:r>
          <a:r>
            <a:rPr lang="zh-CN" sz="1700" kern="1200" dirty="0" smtClean="0">
              <a:solidFill>
                <a:srgbClr val="553D43"/>
              </a:solidFill>
              <a:latin typeface="+mn-ea"/>
              <a:ea typeface="+mn-ea"/>
            </a:rPr>
            <a:t>含转评</a:t>
          </a:r>
          <a:r>
            <a:rPr lang="en-US" sz="1700" kern="1200" dirty="0" smtClean="0">
              <a:solidFill>
                <a:srgbClr val="553D43"/>
              </a:solidFill>
              <a:latin typeface="+mn-ea"/>
              <a:ea typeface="+mn-ea"/>
            </a:rPr>
            <a:t>)2</a:t>
          </a:r>
          <a:r>
            <a:rPr lang="zh-CN" sz="1700" kern="1200" dirty="0" smtClean="0">
              <a:solidFill>
                <a:srgbClr val="553D43"/>
              </a:solidFill>
              <a:latin typeface="+mn-ea"/>
              <a:ea typeface="+mn-ea"/>
            </a:rPr>
            <a:t>篇，破格晋升</a:t>
          </a:r>
          <a:r>
            <a:rPr lang="en-US" sz="1700" kern="1200" dirty="0" smtClean="0">
              <a:solidFill>
                <a:srgbClr val="553D43"/>
              </a:solidFill>
              <a:latin typeface="+mn-ea"/>
              <a:ea typeface="+mn-ea"/>
            </a:rPr>
            <a:t>3</a:t>
          </a:r>
          <a:r>
            <a:rPr lang="zh-CN" sz="1700" kern="1200" dirty="0" smtClean="0">
              <a:solidFill>
                <a:srgbClr val="553D43"/>
              </a:solidFill>
              <a:latin typeface="+mn-ea"/>
              <a:ea typeface="+mn-ea"/>
            </a:rPr>
            <a:t>篇。</a:t>
          </a:r>
          <a:endParaRPr lang="zh-CN" sz="1700" kern="1200" dirty="0">
            <a:solidFill>
              <a:srgbClr val="553D43"/>
            </a:solidFill>
            <a:latin typeface="+mn-ea"/>
            <a:ea typeface="+mn-ea"/>
          </a:endParaRPr>
        </a:p>
        <a:p>
          <a:pPr marL="171450" lvl="1" indent="-171450" algn="l" defTabSz="755650" rtl="0">
            <a:lnSpc>
              <a:spcPct val="90000"/>
            </a:lnSpc>
            <a:spcBef>
              <a:spcPct val="0"/>
            </a:spcBef>
            <a:spcAft>
              <a:spcPct val="15000"/>
            </a:spcAft>
            <a:buChar char="••"/>
          </a:pPr>
          <a:r>
            <a:rPr lang="en-US" altLang="zh-CN" sz="1700" kern="1200" dirty="0" smtClean="0">
              <a:solidFill>
                <a:srgbClr val="553D43"/>
              </a:solidFill>
              <a:latin typeface="+mn-ea"/>
              <a:ea typeface="+mn-ea"/>
            </a:rPr>
            <a:t> </a:t>
          </a:r>
          <a:r>
            <a:rPr lang="zh-CN" altLang="en-US" sz="1700" b="1" kern="1200" dirty="0" smtClean="0">
              <a:solidFill>
                <a:srgbClr val="553D43"/>
              </a:solidFill>
              <a:latin typeface="+mn-ea"/>
              <a:ea typeface="+mn-ea"/>
            </a:rPr>
            <a:t>送审材料</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1</a:t>
          </a:r>
          <a:r>
            <a:rPr lang="zh-CN" sz="1700" kern="1200" dirty="0" smtClean="0">
              <a:solidFill>
                <a:srgbClr val="553D43"/>
              </a:solidFill>
              <a:latin typeface="+mn-ea"/>
              <a:ea typeface="+mn-ea"/>
            </a:rPr>
            <a:t>）</a:t>
          </a:r>
          <a:r>
            <a:rPr lang="zh-CN" altLang="en-US" sz="1700" kern="1200" dirty="0" smtClean="0">
              <a:solidFill>
                <a:srgbClr val="553D43"/>
              </a:solidFill>
              <a:latin typeface="+mn-ea"/>
              <a:ea typeface="+mn-ea"/>
            </a:rPr>
            <a:t>送审代表作须是</a:t>
          </a:r>
          <a:r>
            <a:rPr lang="zh-CN" altLang="en-US" sz="1700" kern="1200" dirty="0" smtClean="0">
              <a:solidFill>
                <a:srgbClr val="FF0000"/>
              </a:solidFill>
              <a:latin typeface="+mn-ea"/>
              <a:ea typeface="+mn-ea"/>
            </a:rPr>
            <a:t>独立撰写或第一作者</a:t>
          </a:r>
          <a:r>
            <a:rPr lang="zh-CN" altLang="en-US" sz="1700" kern="1200" dirty="0" smtClean="0">
              <a:solidFill>
                <a:srgbClr val="553D43"/>
              </a:solidFill>
              <a:latin typeface="+mn-ea"/>
              <a:ea typeface="+mn-ea"/>
            </a:rPr>
            <a:t>公开发表的论文（著）。</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2</a:t>
          </a:r>
          <a:r>
            <a:rPr lang="zh-CN" sz="1700" kern="1200" dirty="0" smtClean="0">
              <a:solidFill>
                <a:srgbClr val="553D43"/>
              </a:solidFill>
              <a:latin typeface="+mn-ea"/>
              <a:ea typeface="+mn-ea"/>
            </a:rPr>
            <a:t>）</a:t>
          </a:r>
          <a:r>
            <a:rPr lang="zh-CN" altLang="en-US" sz="1700" kern="1200" dirty="0" smtClean="0">
              <a:solidFill>
                <a:srgbClr val="553D43"/>
              </a:solidFill>
              <a:latin typeface="+mn-ea"/>
              <a:ea typeface="+mn-ea"/>
            </a:rPr>
            <a:t>除学术专著（译著）、作品、教材等用原件外，其它一律使用复印件；</a:t>
          </a:r>
          <a:r>
            <a:rPr lang="zh-CN" sz="1700" kern="1200" dirty="0" smtClean="0">
              <a:solidFill>
                <a:srgbClr val="553D43"/>
              </a:solidFill>
              <a:latin typeface="+mn-ea"/>
              <a:ea typeface="+mn-ea"/>
            </a:rPr>
            <a:t>复印件务必清晰、完整，包含期刊封面、目录（全部）、论文全文、封底等</a:t>
          </a:r>
          <a:r>
            <a:rPr lang="zh-CN" altLang="en-US" sz="1700" kern="1200" dirty="0" smtClean="0">
              <a:solidFill>
                <a:srgbClr val="553D43"/>
              </a:solidFill>
              <a:latin typeface="+mn-ea"/>
              <a:ea typeface="+mn-ea"/>
            </a:rPr>
            <a:t>；</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3</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 </a:t>
          </a:r>
          <a:r>
            <a:rPr lang="zh-CN" sz="1700" kern="1200" dirty="0" smtClean="0">
              <a:solidFill>
                <a:srgbClr val="553D43"/>
              </a:solidFill>
              <a:latin typeface="+mn-ea"/>
              <a:ea typeface="+mn-ea"/>
            </a:rPr>
            <a:t>单位组织人事秘书审核并加盖公章</a:t>
          </a:r>
          <a:r>
            <a:rPr lang="zh-CN" altLang="en-US" sz="1700" kern="1200" dirty="0" smtClean="0">
              <a:solidFill>
                <a:srgbClr val="553D43"/>
              </a:solidFill>
              <a:latin typeface="+mn-ea"/>
              <a:ea typeface="+mn-ea"/>
            </a:rPr>
            <a:t>。</a:t>
          </a:r>
          <a:endParaRPr lang="zh-CN" sz="1700" kern="1200" dirty="0">
            <a:solidFill>
              <a:srgbClr val="553D43"/>
            </a:solidFill>
            <a:latin typeface="+mn-ea"/>
            <a:ea typeface="+mn-ea"/>
          </a:endParaRPr>
        </a:p>
      </dsp:txBody>
      <dsp:txXfrm>
        <a:off x="52" y="1049680"/>
        <a:ext cx="4996867" cy="2659905"/>
      </dsp:txXfrm>
    </dsp:sp>
    <dsp:sp modelId="{5466ED2D-A0E5-4953-B2AA-B2C1017EA660}">
      <dsp:nvSpPr>
        <dsp:cNvPr id="0" name=""/>
        <dsp:cNvSpPr/>
      </dsp:nvSpPr>
      <dsp:spPr>
        <a:xfrm>
          <a:off x="5696480" y="229954"/>
          <a:ext cx="4996867" cy="81972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zh-CN" altLang="en-US" sz="2800" b="1" kern="1200" smtClean="0"/>
            <a:t>装袋要求：</a:t>
          </a:r>
          <a:endParaRPr lang="zh-CN" altLang="en-US" sz="2800" b="1" kern="1200" dirty="0"/>
        </a:p>
      </dsp:txBody>
      <dsp:txXfrm>
        <a:off x="5696480" y="229954"/>
        <a:ext cx="4996867" cy="819725"/>
      </dsp:txXfrm>
    </dsp:sp>
    <dsp:sp modelId="{35DC55B0-4A03-4838-887D-D889982485D1}">
      <dsp:nvSpPr>
        <dsp:cNvPr id="0" name=""/>
        <dsp:cNvSpPr/>
      </dsp:nvSpPr>
      <dsp:spPr>
        <a:xfrm>
          <a:off x="5696480" y="1049680"/>
          <a:ext cx="4996867" cy="265990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送审份数</a:t>
          </a:r>
          <a:r>
            <a:rPr lang="zh-CN" altLang="en-US" sz="1700" kern="1200" dirty="0" smtClean="0">
              <a:solidFill>
                <a:srgbClr val="553D43"/>
              </a:solidFill>
              <a:latin typeface="+mn-ea"/>
              <a:ea typeface="+mn-ea"/>
            </a:rPr>
            <a:t>：正高</a:t>
          </a:r>
          <a:r>
            <a:rPr lang="en-US" altLang="zh-CN" sz="1700" kern="1200" dirty="0" smtClean="0">
              <a:solidFill>
                <a:srgbClr val="553D43"/>
              </a:solidFill>
              <a:latin typeface="+mn-ea"/>
              <a:ea typeface="+mn-ea"/>
            </a:rPr>
            <a:t>5</a:t>
          </a:r>
          <a:r>
            <a:rPr lang="zh-CN" altLang="en-US" sz="1700" kern="1200" dirty="0" smtClean="0">
              <a:solidFill>
                <a:srgbClr val="553D43"/>
              </a:solidFill>
              <a:latin typeface="+mn-ea"/>
              <a:ea typeface="+mn-ea"/>
            </a:rPr>
            <a:t>份，副高</a:t>
          </a:r>
          <a:r>
            <a:rPr lang="en-US" altLang="zh-CN" sz="1700" kern="1200" dirty="0" smtClean="0">
              <a:solidFill>
                <a:srgbClr val="553D43"/>
              </a:solidFill>
              <a:latin typeface="+mn-ea"/>
              <a:ea typeface="+mn-ea"/>
            </a:rPr>
            <a:t>3</a:t>
          </a:r>
          <a:r>
            <a:rPr lang="zh-CN" altLang="en-US" sz="1700" kern="1200" dirty="0" smtClean="0">
              <a:solidFill>
                <a:srgbClr val="553D43"/>
              </a:solidFill>
              <a:latin typeface="+mn-ea"/>
              <a:ea typeface="+mn-ea"/>
            </a:rPr>
            <a:t>份，用档案袋分别装好并贴上封面。</a:t>
          </a:r>
          <a:endParaRPr lang="zh-CN" sz="1700" kern="1200" dirty="0">
            <a:solidFill>
              <a:srgbClr val="553D43"/>
            </a:solidFill>
            <a:latin typeface="+mn-ea"/>
            <a:ea typeface="+mn-ea"/>
          </a:endParaRPr>
        </a:p>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每袋包含</a:t>
          </a:r>
          <a:r>
            <a:rPr lang="zh-CN" altLang="en-US" sz="1700" kern="1200" dirty="0" smtClean="0">
              <a:solidFill>
                <a:srgbClr val="553D43"/>
              </a:solidFill>
              <a:latin typeface="+mn-ea"/>
              <a:ea typeface="+mn-ea"/>
            </a:rPr>
            <a:t>：（</a:t>
          </a:r>
          <a:r>
            <a:rPr lang="en-US" altLang="zh-CN" sz="1700" kern="1200" dirty="0" smtClean="0">
              <a:solidFill>
                <a:srgbClr val="553D43"/>
              </a:solidFill>
              <a:latin typeface="+mn-ea"/>
              <a:ea typeface="+mn-ea"/>
            </a:rPr>
            <a:t>1</a:t>
          </a:r>
          <a:r>
            <a:rPr lang="zh-CN" altLang="en-US" sz="1700" kern="1200" dirty="0" smtClean="0">
              <a:solidFill>
                <a:srgbClr val="553D43"/>
              </a:solidFill>
              <a:latin typeface="+mn-ea"/>
              <a:ea typeface="+mn-ea"/>
            </a:rPr>
            <a:t>）</a:t>
          </a:r>
          <a:r>
            <a:rPr lang="en-US" sz="1700" kern="1200" dirty="0" smtClean="0">
              <a:solidFill>
                <a:srgbClr val="553D43"/>
              </a:solidFill>
              <a:latin typeface="+mn-ea"/>
              <a:ea typeface="+mn-ea"/>
            </a:rPr>
            <a:t>《</a:t>
          </a:r>
          <a:r>
            <a:rPr lang="zh-CN" sz="1700" kern="1200" dirty="0" smtClean="0">
              <a:solidFill>
                <a:srgbClr val="553D43"/>
              </a:solidFill>
              <a:latin typeface="+mn-ea"/>
              <a:ea typeface="+mn-ea"/>
            </a:rPr>
            <a:t>个人申请表</a:t>
          </a:r>
          <a:r>
            <a:rPr lang="en-US" sz="1700" kern="1200" dirty="0" smtClean="0">
              <a:solidFill>
                <a:srgbClr val="553D43"/>
              </a:solidFill>
              <a:latin typeface="+mn-ea"/>
              <a:ea typeface="+mn-ea"/>
            </a:rPr>
            <a:t>》1</a:t>
          </a:r>
          <a:r>
            <a:rPr lang="zh-CN" sz="1700" kern="1200" dirty="0" smtClean="0">
              <a:solidFill>
                <a:srgbClr val="553D43"/>
              </a:solidFill>
              <a:latin typeface="+mn-ea"/>
              <a:ea typeface="+mn-ea"/>
            </a:rPr>
            <a:t>份，以聘任办盖章的为准，</a:t>
          </a:r>
          <a:r>
            <a:rPr lang="zh-CN" sz="1700" b="0" kern="1200" dirty="0" smtClean="0">
              <a:solidFill>
                <a:srgbClr val="553D43"/>
              </a:solidFill>
              <a:latin typeface="+mn-ea"/>
              <a:ea typeface="+mn-ea"/>
            </a:rPr>
            <a:t>复印至表格</a:t>
          </a:r>
          <a:r>
            <a:rPr lang="en-US" altLang="zh-CN" sz="1700" b="0" kern="1200" dirty="0" smtClean="0">
              <a:solidFill>
                <a:srgbClr val="553D43"/>
              </a:solidFill>
              <a:latin typeface="+mn-ea"/>
              <a:ea typeface="+mn-ea"/>
            </a:rPr>
            <a:t>P5</a:t>
          </a:r>
          <a:r>
            <a:rPr lang="zh-CN" sz="1700" b="0" kern="1200" dirty="0" smtClean="0">
              <a:solidFill>
                <a:srgbClr val="553D43"/>
              </a:solidFill>
              <a:latin typeface="+mn-ea"/>
              <a:ea typeface="+mn-ea"/>
            </a:rPr>
            <a:t>的个人申明签</a:t>
          </a:r>
          <a:r>
            <a:rPr lang="zh-CN" altLang="en-US" sz="1700" b="0" kern="1200" dirty="0" smtClean="0">
              <a:solidFill>
                <a:srgbClr val="553D43"/>
              </a:solidFill>
              <a:latin typeface="+mn-ea"/>
              <a:ea typeface="+mn-ea"/>
            </a:rPr>
            <a:t>名</a:t>
          </a:r>
          <a:r>
            <a:rPr lang="zh-CN" sz="1700" b="0" kern="1200" dirty="0" smtClean="0">
              <a:solidFill>
                <a:srgbClr val="553D43"/>
              </a:solidFill>
              <a:latin typeface="+mn-ea"/>
              <a:ea typeface="+mn-ea"/>
            </a:rPr>
            <a:t>部分</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2</a:t>
          </a:r>
          <a:r>
            <a:rPr lang="zh-CN" sz="1700" kern="1200" dirty="0" smtClean="0">
              <a:solidFill>
                <a:srgbClr val="553D43"/>
              </a:solidFill>
              <a:latin typeface="+mn-ea"/>
              <a:ea typeface="+mn-ea"/>
            </a:rPr>
            <a:t>）   送审代表作复印件及检索证明各</a:t>
          </a:r>
          <a:r>
            <a:rPr lang="en-US" sz="1700" kern="1200" dirty="0" smtClean="0">
              <a:solidFill>
                <a:srgbClr val="553D43"/>
              </a:solidFill>
              <a:latin typeface="+mn-ea"/>
              <a:ea typeface="+mn-ea"/>
            </a:rPr>
            <a:t>1</a:t>
          </a:r>
          <a:r>
            <a:rPr lang="zh-CN" sz="1700" kern="1200" dirty="0" smtClean="0">
              <a:solidFill>
                <a:srgbClr val="553D43"/>
              </a:solidFill>
              <a:latin typeface="+mn-ea"/>
              <a:ea typeface="+mn-ea"/>
            </a:rPr>
            <a:t>份</a:t>
          </a:r>
          <a:r>
            <a:rPr lang="zh-CN" altLang="en-US" sz="1700" kern="1200" dirty="0" smtClean="0">
              <a:solidFill>
                <a:srgbClr val="553D43"/>
              </a:solidFill>
              <a:latin typeface="+mn-ea"/>
              <a:ea typeface="+mn-ea"/>
            </a:rPr>
            <a:t>；</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3</a:t>
          </a:r>
          <a:r>
            <a:rPr lang="zh-CN" sz="1700" kern="1200" dirty="0" smtClean="0">
              <a:solidFill>
                <a:srgbClr val="553D43"/>
              </a:solidFill>
              <a:latin typeface="+mn-ea"/>
              <a:ea typeface="+mn-ea"/>
            </a:rPr>
            <a:t>）</a:t>
          </a:r>
          <a:r>
            <a:rPr lang="en-US" sz="1700" kern="1200" dirty="0" smtClean="0">
              <a:solidFill>
                <a:srgbClr val="553D43"/>
              </a:solidFill>
              <a:latin typeface="+mn-ea"/>
              <a:ea typeface="+mn-ea"/>
            </a:rPr>
            <a:t>《</a:t>
          </a:r>
          <a:r>
            <a:rPr lang="zh-CN" sz="1700" kern="1200" dirty="0" smtClean="0">
              <a:solidFill>
                <a:srgbClr val="553D43"/>
              </a:solidFill>
              <a:latin typeface="+mn-ea"/>
              <a:ea typeface="+mn-ea"/>
            </a:rPr>
            <a:t>委托同行专家鉴定表</a:t>
          </a:r>
          <a:r>
            <a:rPr lang="en-US" sz="1700" kern="1200" dirty="0" smtClean="0">
              <a:solidFill>
                <a:srgbClr val="553D43"/>
              </a:solidFill>
              <a:latin typeface="+mn-ea"/>
              <a:ea typeface="+mn-ea"/>
            </a:rPr>
            <a:t>》1</a:t>
          </a:r>
          <a:r>
            <a:rPr lang="zh-CN" sz="1700" kern="1200" dirty="0" smtClean="0">
              <a:solidFill>
                <a:srgbClr val="553D43"/>
              </a:solidFill>
              <a:latin typeface="+mn-ea"/>
              <a:ea typeface="+mn-ea"/>
            </a:rPr>
            <a:t>份，个人信息填写完整，提交电子版</a:t>
          </a:r>
          <a:r>
            <a:rPr lang="zh-CN" altLang="en-US" sz="1700" kern="1200" dirty="0" smtClean="0">
              <a:solidFill>
                <a:srgbClr val="553D43"/>
              </a:solidFill>
              <a:latin typeface="+mn-ea"/>
              <a:ea typeface="+mn-ea"/>
            </a:rPr>
            <a:t>至单位汇总</a:t>
          </a:r>
          <a:r>
            <a:rPr lang="zh-CN" sz="1700" kern="1200" dirty="0" smtClean="0">
              <a:solidFill>
                <a:srgbClr val="553D43"/>
              </a:solidFill>
              <a:latin typeface="+mn-ea"/>
              <a:ea typeface="+mn-ea"/>
            </a:rPr>
            <a:t>；</a:t>
          </a:r>
          <a:endParaRPr lang="zh-CN" sz="1700" kern="1200" dirty="0">
            <a:solidFill>
              <a:srgbClr val="553D43"/>
            </a:solidFill>
            <a:latin typeface="+mn-ea"/>
            <a:ea typeface="+mn-ea"/>
          </a:endParaRPr>
        </a:p>
      </dsp:txBody>
      <dsp:txXfrm>
        <a:off x="5696480" y="1049680"/>
        <a:ext cx="4996867" cy="26599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F0E7D-385A-447D-863E-7F170D068DD3}">
      <dsp:nvSpPr>
        <dsp:cNvPr id="0" name=""/>
        <dsp:cNvSpPr/>
      </dsp:nvSpPr>
      <dsp:spPr>
        <a:xfrm>
          <a:off x="0" y="471873"/>
          <a:ext cx="11084941" cy="9261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291592" rIns="862453"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solidFill>
                <a:srgbClr val="553D43"/>
              </a:solidFill>
              <a:latin typeface="+mn-ea"/>
              <a:ea typeface="+mn-ea"/>
            </a:rPr>
            <a:t>任职年限及业绩成果计算时间均截止到</a:t>
          </a:r>
          <a:r>
            <a:rPr lang="en-US" sz="2400" kern="1200" dirty="0" smtClean="0">
              <a:solidFill>
                <a:srgbClr val="FF0000"/>
              </a:solidFill>
              <a:latin typeface="+mn-ea"/>
              <a:ea typeface="+mn-ea"/>
            </a:rPr>
            <a:t>2015</a:t>
          </a:r>
          <a:r>
            <a:rPr lang="zh-CN" sz="2400" kern="1200" dirty="0" smtClean="0">
              <a:solidFill>
                <a:srgbClr val="FF0000"/>
              </a:solidFill>
              <a:latin typeface="+mn-ea"/>
              <a:ea typeface="+mn-ea"/>
            </a:rPr>
            <a:t>年</a:t>
          </a:r>
          <a:r>
            <a:rPr lang="en-US" sz="2400" kern="1200" dirty="0" smtClean="0">
              <a:solidFill>
                <a:srgbClr val="FF0000"/>
              </a:solidFill>
              <a:latin typeface="+mn-ea"/>
              <a:ea typeface="+mn-ea"/>
            </a:rPr>
            <a:t>12</a:t>
          </a:r>
          <a:r>
            <a:rPr lang="zh-CN" sz="2400" kern="1200" dirty="0" smtClean="0">
              <a:solidFill>
                <a:srgbClr val="FF0000"/>
              </a:solidFill>
              <a:latin typeface="+mn-ea"/>
              <a:ea typeface="+mn-ea"/>
            </a:rPr>
            <a:t>月</a:t>
          </a:r>
          <a:r>
            <a:rPr lang="en-US" sz="2400" kern="1200" dirty="0" smtClean="0">
              <a:solidFill>
                <a:srgbClr val="FF0000"/>
              </a:solidFill>
              <a:latin typeface="+mn-ea"/>
              <a:ea typeface="+mn-ea"/>
            </a:rPr>
            <a:t>31</a:t>
          </a:r>
          <a:r>
            <a:rPr lang="zh-CN" sz="2400" kern="1200" dirty="0" smtClean="0">
              <a:solidFill>
                <a:srgbClr val="FF0000"/>
              </a:solidFill>
              <a:latin typeface="+mn-ea"/>
              <a:ea typeface="+mn-ea"/>
            </a:rPr>
            <a:t>日</a:t>
          </a:r>
          <a:r>
            <a:rPr lang="zh-CN" sz="2400" kern="1200" dirty="0" smtClean="0">
              <a:solidFill>
                <a:srgbClr val="553D43"/>
              </a:solidFill>
              <a:latin typeface="+mn-ea"/>
              <a:ea typeface="+mn-ea"/>
            </a:rPr>
            <a:t>。</a:t>
          </a:r>
          <a:endParaRPr lang="zh-CN" sz="2400" kern="1200" dirty="0">
            <a:solidFill>
              <a:srgbClr val="553D43"/>
            </a:solidFill>
            <a:latin typeface="+mn-ea"/>
            <a:ea typeface="+mn-ea"/>
          </a:endParaRPr>
        </a:p>
      </dsp:txBody>
      <dsp:txXfrm>
        <a:off x="0" y="471873"/>
        <a:ext cx="11084941" cy="926100"/>
      </dsp:txXfrm>
    </dsp:sp>
    <dsp:sp modelId="{EBF039AB-4D6F-4178-BE13-377B218FACCE}">
      <dsp:nvSpPr>
        <dsp:cNvPr id="0" name=""/>
        <dsp:cNvSpPr/>
      </dsp:nvSpPr>
      <dsp:spPr>
        <a:xfrm>
          <a:off x="555625" y="37177"/>
          <a:ext cx="2259960" cy="641336"/>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任职年限</a:t>
          </a:r>
          <a:endParaRPr lang="zh-CN" altLang="en-US" sz="2800" b="1" kern="1200" dirty="0">
            <a:solidFill>
              <a:srgbClr val="553D43"/>
            </a:solidFill>
          </a:endParaRPr>
        </a:p>
      </dsp:txBody>
      <dsp:txXfrm>
        <a:off x="586932" y="68484"/>
        <a:ext cx="2197346" cy="578722"/>
      </dsp:txXfrm>
    </dsp:sp>
    <dsp:sp modelId="{48B72283-8C25-4624-B79E-3CD98C0BD34C}">
      <dsp:nvSpPr>
        <dsp:cNvPr id="0" name=""/>
        <dsp:cNvSpPr/>
      </dsp:nvSpPr>
      <dsp:spPr>
        <a:xfrm>
          <a:off x="0" y="1846169"/>
          <a:ext cx="11112500" cy="23373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291592" rIns="862453" bIns="128016" numCol="1" spcCol="1270" anchor="t" anchorCtr="0">
          <a:noAutofit/>
        </a:bodyPr>
        <a:lstStyle/>
        <a:p>
          <a:pPr marL="171450" lvl="1" indent="-171450" algn="l" defTabSz="800100" rtl="0">
            <a:lnSpc>
              <a:spcPct val="90000"/>
            </a:lnSpc>
            <a:spcBef>
              <a:spcPct val="0"/>
            </a:spcBef>
            <a:spcAft>
              <a:spcPct val="15000"/>
            </a:spcAft>
            <a:buChar char="••"/>
          </a:pP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福州大学关于印发教师等专业技术职务聘任工作实施方案（试行）的通知</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a:t>
          </a:r>
          <a:r>
            <a:rPr lang="en-US" altLang="zh-CN" sz="1800" kern="1200" dirty="0" smtClean="0">
              <a:solidFill>
                <a:srgbClr val="553D43"/>
              </a:solidFill>
              <a:latin typeface="+mn-ea"/>
              <a:ea typeface="+mn-ea"/>
            </a:rPr>
            <a:t> </a:t>
          </a:r>
          <a:r>
            <a:rPr lang="en-US" sz="1800" kern="1200" dirty="0" smtClean="0">
              <a:solidFill>
                <a:srgbClr val="553D43"/>
              </a:solidFill>
              <a:latin typeface="+mn-ea"/>
              <a:ea typeface="+mn-ea"/>
            </a:rPr>
            <a:t>[2013]83 </a:t>
          </a:r>
          <a:r>
            <a:rPr lang="zh-CN" sz="1800" kern="1200" dirty="0" smtClean="0">
              <a:solidFill>
                <a:srgbClr val="553D43"/>
              </a:solidFill>
              <a:latin typeface="+mn-ea"/>
              <a:ea typeface="+mn-ea"/>
            </a:rPr>
            <a:t>号）</a:t>
          </a:r>
          <a:endParaRPr lang="zh-CN" sz="1800" kern="1200" dirty="0">
            <a:solidFill>
              <a:srgbClr val="553D43"/>
            </a:solidFill>
            <a:latin typeface="+mn-ea"/>
            <a:ea typeface="+mn-ea"/>
          </a:endParaRPr>
        </a:p>
        <a:p>
          <a:pPr marL="171450" lvl="1" indent="-171450" algn="l" defTabSz="800100" rtl="0">
            <a:lnSpc>
              <a:spcPct val="90000"/>
            </a:lnSpc>
            <a:spcBef>
              <a:spcPct val="0"/>
            </a:spcBef>
            <a:spcAft>
              <a:spcPct val="15000"/>
            </a:spcAft>
            <a:buChar char="••"/>
          </a:pP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福州大学核心学术期刊目录及相关规定（</a:t>
          </a:r>
          <a:r>
            <a:rPr lang="en-US" sz="1800" kern="1200" dirty="0" smtClean="0">
              <a:solidFill>
                <a:srgbClr val="553D43"/>
              </a:solidFill>
              <a:latin typeface="+mn-ea"/>
              <a:ea typeface="+mn-ea"/>
            </a:rPr>
            <a:t>2013 </a:t>
          </a:r>
          <a:r>
            <a:rPr lang="zh-CN" sz="1800" kern="1200" dirty="0" smtClean="0">
              <a:solidFill>
                <a:srgbClr val="553D43"/>
              </a:solidFill>
              <a:latin typeface="+mn-ea"/>
              <a:ea typeface="+mn-ea"/>
            </a:rPr>
            <a:t>版）</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（福大人</a:t>
          </a:r>
          <a:r>
            <a:rPr lang="en-US" sz="1800" kern="1200" dirty="0" smtClean="0">
              <a:solidFill>
                <a:srgbClr val="553D43"/>
              </a:solidFill>
              <a:latin typeface="+mn-ea"/>
              <a:ea typeface="+mn-ea"/>
            </a:rPr>
            <a:t>[2013]156 </a:t>
          </a:r>
          <a:r>
            <a:rPr lang="zh-CN" sz="1800" kern="1200" dirty="0" smtClean="0">
              <a:solidFill>
                <a:srgbClr val="553D43"/>
              </a:solidFill>
              <a:latin typeface="+mn-ea"/>
              <a:ea typeface="+mn-ea"/>
            </a:rPr>
            <a:t>号）</a:t>
          </a:r>
          <a:endParaRPr lang="zh-CN" sz="1800" kern="1200" dirty="0">
            <a:solidFill>
              <a:srgbClr val="553D43"/>
            </a:solidFill>
            <a:latin typeface="+mn-ea"/>
            <a:ea typeface="+mn-ea"/>
          </a:endParaRPr>
        </a:p>
        <a:p>
          <a:pPr marL="171450" lvl="1" indent="-171450" algn="l" defTabSz="800100" rtl="0">
            <a:lnSpc>
              <a:spcPct val="90000"/>
            </a:lnSpc>
            <a:spcBef>
              <a:spcPct val="0"/>
            </a:spcBef>
            <a:spcAft>
              <a:spcPct val="15000"/>
            </a:spcAft>
            <a:buChar char="••"/>
          </a:pP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福州大学关于开展</a:t>
          </a:r>
          <a:r>
            <a:rPr lang="en-US" sz="1800" kern="1200" dirty="0" smtClean="0">
              <a:solidFill>
                <a:srgbClr val="553D43"/>
              </a:solidFill>
              <a:latin typeface="+mn-ea"/>
              <a:ea typeface="+mn-ea"/>
            </a:rPr>
            <a:t>2016</a:t>
          </a:r>
          <a:r>
            <a:rPr lang="zh-CN" sz="1800" kern="1200" dirty="0" smtClean="0">
              <a:solidFill>
                <a:srgbClr val="553D43"/>
              </a:solidFill>
              <a:latin typeface="+mn-ea"/>
              <a:ea typeface="+mn-ea"/>
            </a:rPr>
            <a:t>年教师等专业技术职务评聘工作的通知</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（福大职聘</a:t>
          </a:r>
          <a:r>
            <a:rPr lang="en-US" sz="1800" kern="1200" dirty="0" smtClean="0">
              <a:solidFill>
                <a:srgbClr val="553D43"/>
              </a:solidFill>
              <a:latin typeface="+mn-ea"/>
              <a:ea typeface="+mn-ea"/>
            </a:rPr>
            <a:t>[2015] 27    </a:t>
          </a:r>
          <a:r>
            <a:rPr lang="zh-CN" sz="1800" kern="1200" dirty="0" smtClean="0">
              <a:solidFill>
                <a:srgbClr val="553D43"/>
              </a:solidFill>
              <a:latin typeface="+mn-ea"/>
              <a:ea typeface="+mn-ea"/>
            </a:rPr>
            <a:t>号）</a:t>
          </a:r>
          <a:endParaRPr lang="zh-CN" sz="1800" kern="1200" dirty="0">
            <a:solidFill>
              <a:srgbClr val="553D43"/>
            </a:solidFill>
            <a:latin typeface="+mn-ea"/>
            <a:ea typeface="+mn-ea"/>
          </a:endParaRPr>
        </a:p>
      </dsp:txBody>
      <dsp:txXfrm>
        <a:off x="0" y="1846169"/>
        <a:ext cx="11112500" cy="2337300"/>
      </dsp:txXfrm>
    </dsp:sp>
    <dsp:sp modelId="{D8A6A2BE-13EF-4E85-A397-EC98EE71A32E}">
      <dsp:nvSpPr>
        <dsp:cNvPr id="0" name=""/>
        <dsp:cNvSpPr/>
      </dsp:nvSpPr>
      <dsp:spPr>
        <a:xfrm>
          <a:off x="555625" y="1473573"/>
          <a:ext cx="2303054" cy="579236"/>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文件依据</a:t>
          </a:r>
          <a:endParaRPr lang="zh-CN" altLang="en-US" sz="2800" kern="1200" dirty="0">
            <a:solidFill>
              <a:srgbClr val="553D43"/>
            </a:solidFill>
          </a:endParaRPr>
        </a:p>
      </dsp:txBody>
      <dsp:txXfrm>
        <a:off x="583901" y="1501849"/>
        <a:ext cx="2246502" cy="52268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3FD06F-8F77-4B44-8CF7-9B2BC2489D55}" type="datetimeFigureOut">
              <a:rPr lang="zh-CN" altLang="en-US" smtClean="0"/>
              <a:t>2015/12/21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213660-50E6-4F2A-864E-4018A81C69D7}" type="slidenum">
              <a:rPr lang="zh-CN" altLang="en-US" smtClean="0"/>
              <a:t>‹#›</a:t>
            </a:fld>
            <a:endParaRPr lang="zh-CN" altLang="en-US"/>
          </a:p>
        </p:txBody>
      </p:sp>
    </p:spTree>
    <p:extLst>
      <p:ext uri="{BB962C8B-B14F-4D97-AF65-F5344CB8AC3E}">
        <p14:creationId xmlns:p14="http://schemas.microsoft.com/office/powerpoint/2010/main" val="2098681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1102635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1509541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615970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35719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77114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86430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1</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904873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2</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2775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3</a:t>
            </a:r>
            <a:endParaRPr lang="zh-CN" altLang="en-US" sz="3600" dirty="0">
              <a:solidFill>
                <a:prstClr val="white"/>
              </a:solidFill>
              <a:latin typeface="Broadway"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96258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45244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062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12636747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735072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261374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630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34859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55393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352120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851842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1</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50483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2</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961692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3</a:t>
            </a:r>
            <a:endParaRPr lang="zh-CN" altLang="en-US" sz="3600" dirty="0">
              <a:solidFill>
                <a:prstClr val="white"/>
              </a:solidFill>
              <a:latin typeface="Broadway"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62902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27806564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83345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13469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9080280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67878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580292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865157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699269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61240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558980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1</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5615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pPr/>
              <a:t>‹#›</a:t>
            </a:fld>
            <a:endParaRPr lang="zh-CN" altLang="en-US"/>
          </a:p>
        </p:txBody>
      </p:sp>
      <p:sp>
        <p:nvSpPr>
          <p:cNvPr id="8" name="直角三角形 7"/>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1</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1350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2</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538106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3</a:t>
            </a:r>
            <a:endParaRPr lang="zh-CN" altLang="en-US" sz="3600" dirty="0">
              <a:solidFill>
                <a:prstClr val="white"/>
              </a:solidFill>
              <a:latin typeface="Broadway"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021150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696485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162144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770941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338180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669975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975550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060828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30529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5DD524-664C-4773-B70C-2926D2725B72}" type="slidenum">
              <a:rPr lang="zh-CN" altLang="en-US" smtClean="0"/>
              <a:pPr/>
              <a:t>‹#›</a:t>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2</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1055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433138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1</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419464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2</a:t>
            </a:r>
            <a:endParaRPr lang="zh-CN" altLang="en-US" sz="3600" dirty="0">
              <a:solidFill>
                <a:prstClr val="white"/>
              </a:solidFill>
              <a:latin typeface="Broadway"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736503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itchFamily="82" charset="0"/>
              </a:rPr>
              <a:t>3</a:t>
            </a:r>
            <a:endParaRPr lang="zh-CN" altLang="en-US" sz="3600" dirty="0">
              <a:solidFill>
                <a:prstClr val="white"/>
              </a:solidFill>
              <a:latin typeface="Broadway"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852549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329724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279818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158563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546926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425592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pPr>
                <a:defRPr/>
              </a:pPr>
              <a:t>2015/12/21</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70486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5DD524-664C-4773-B70C-2926D2725B72}" type="slidenum">
              <a:rPr lang="zh-CN" altLang="en-US" smtClean="0"/>
              <a:pPr/>
              <a:t>‹#›</a:t>
            </a:fld>
            <a:endParaRPr lang="zh-CN" altLang="en-US"/>
          </a:p>
        </p:txBody>
      </p:sp>
      <p:sp>
        <p:nvSpPr>
          <p:cNvPr id="6" name="直角三角形 5"/>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3</a:t>
            </a:r>
            <a:endParaRPr lang="zh-CN" altLang="en-US" sz="3600" dirty="0">
              <a:latin typeface="Broadway" panose="04040905080B02020502" pitchFamily="82" charset="0"/>
            </a:endParaRPr>
          </a:p>
        </p:txBody>
      </p:sp>
      <p:sp>
        <p:nvSpPr>
          <p:cNvPr id="10" name="直角三角形 9"/>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854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5DD524-664C-4773-B70C-2926D2725B72}" type="slidenum">
              <a:rPr lang="zh-CN" altLang="en-US" smtClean="0"/>
              <a:pPr/>
              <a:t>‹#›</a:t>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 name="直角三角形 8"/>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449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632769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3601198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416144-EF6D-40D4-A5E7-4186A879A4AF}" type="datetimeFigureOut">
              <a:rPr lang="zh-CN" altLang="en-US" smtClean="0"/>
              <a:pPr/>
              <a:t>2015/12/21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5DD524-664C-4773-B70C-2926D2725B72}" type="slidenum">
              <a:rPr lang="zh-CN" altLang="en-US" smtClean="0"/>
              <a:pPr/>
              <a:t>‹#›</a:t>
            </a:fld>
            <a:endParaRPr lang="zh-CN" altLang="en-US"/>
          </a:p>
        </p:txBody>
      </p:sp>
    </p:spTree>
    <p:extLst>
      <p:ext uri="{BB962C8B-B14F-4D97-AF65-F5344CB8AC3E}">
        <p14:creationId xmlns:p14="http://schemas.microsoft.com/office/powerpoint/2010/main" val="2912695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pPr fontAlgn="base">
                <a:defRPr/>
              </a:pPr>
              <a:t>2015/12/21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pPr fontAlgn="base">
                <a:defRPr/>
              </a:pPr>
              <a:t>‹#›</a:t>
            </a:fld>
            <a:endParaRPr lang="zh-CN" altLang="en-US">
              <a:solidFill>
                <a:prstClr val="black">
                  <a:tint val="75000"/>
                </a:prstClr>
              </a:solidFill>
            </a:endParaRPr>
          </a:p>
        </p:txBody>
      </p:sp>
    </p:spTree>
    <p:extLst>
      <p:ext uri="{BB962C8B-B14F-4D97-AF65-F5344CB8AC3E}">
        <p14:creationId xmlns:p14="http://schemas.microsoft.com/office/powerpoint/2010/main" val="6836624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微软雅黑" pitchFamily="34" charset="-122"/>
        </a:defRPr>
      </a:lvl2pPr>
      <a:lvl3pPr algn="l" rtl="0" fontAlgn="base">
        <a:lnSpc>
          <a:spcPct val="90000"/>
        </a:lnSpc>
        <a:spcBef>
          <a:spcPct val="0"/>
        </a:spcBef>
        <a:spcAft>
          <a:spcPct val="0"/>
        </a:spcAft>
        <a:defRPr sz="4400">
          <a:solidFill>
            <a:schemeClr val="tx1"/>
          </a:solidFill>
          <a:latin typeface="Calibri Light"/>
          <a:ea typeface="微软雅黑" pitchFamily="34" charset="-122"/>
        </a:defRPr>
      </a:lvl3pPr>
      <a:lvl4pPr algn="l" rtl="0" fontAlgn="base">
        <a:lnSpc>
          <a:spcPct val="90000"/>
        </a:lnSpc>
        <a:spcBef>
          <a:spcPct val="0"/>
        </a:spcBef>
        <a:spcAft>
          <a:spcPct val="0"/>
        </a:spcAft>
        <a:defRPr sz="4400">
          <a:solidFill>
            <a:schemeClr val="tx1"/>
          </a:solidFill>
          <a:latin typeface="Calibri Light"/>
          <a:ea typeface="微软雅黑" pitchFamily="34" charset="-122"/>
        </a:defRPr>
      </a:lvl4pPr>
      <a:lvl5pPr algn="l" rtl="0" fontAlgn="base">
        <a:lnSpc>
          <a:spcPct val="90000"/>
        </a:lnSpc>
        <a:spcBef>
          <a:spcPct val="0"/>
        </a:spcBef>
        <a:spcAft>
          <a:spcPct val="0"/>
        </a:spcAft>
        <a:defRPr sz="4400">
          <a:solidFill>
            <a:schemeClr val="tx1"/>
          </a:solidFill>
          <a:latin typeface="Calibri Light"/>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pPr fontAlgn="base">
                <a:defRPr/>
              </a:pPr>
              <a:t>2015/12/21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pPr fontAlgn="base">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7437028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微软雅黑" pitchFamily="34" charset="-122"/>
        </a:defRPr>
      </a:lvl2pPr>
      <a:lvl3pPr algn="l" rtl="0" fontAlgn="base">
        <a:lnSpc>
          <a:spcPct val="90000"/>
        </a:lnSpc>
        <a:spcBef>
          <a:spcPct val="0"/>
        </a:spcBef>
        <a:spcAft>
          <a:spcPct val="0"/>
        </a:spcAft>
        <a:defRPr sz="4400">
          <a:solidFill>
            <a:schemeClr val="tx1"/>
          </a:solidFill>
          <a:latin typeface="Calibri Light"/>
          <a:ea typeface="微软雅黑" pitchFamily="34" charset="-122"/>
        </a:defRPr>
      </a:lvl3pPr>
      <a:lvl4pPr algn="l" rtl="0" fontAlgn="base">
        <a:lnSpc>
          <a:spcPct val="90000"/>
        </a:lnSpc>
        <a:spcBef>
          <a:spcPct val="0"/>
        </a:spcBef>
        <a:spcAft>
          <a:spcPct val="0"/>
        </a:spcAft>
        <a:defRPr sz="4400">
          <a:solidFill>
            <a:schemeClr val="tx1"/>
          </a:solidFill>
          <a:latin typeface="Calibri Light"/>
          <a:ea typeface="微软雅黑" pitchFamily="34" charset="-122"/>
        </a:defRPr>
      </a:lvl4pPr>
      <a:lvl5pPr algn="l" rtl="0" fontAlgn="base">
        <a:lnSpc>
          <a:spcPct val="90000"/>
        </a:lnSpc>
        <a:spcBef>
          <a:spcPct val="0"/>
        </a:spcBef>
        <a:spcAft>
          <a:spcPct val="0"/>
        </a:spcAft>
        <a:defRPr sz="4400">
          <a:solidFill>
            <a:schemeClr val="tx1"/>
          </a:solidFill>
          <a:latin typeface="Calibri Light"/>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pPr fontAlgn="base">
                <a:defRPr/>
              </a:pPr>
              <a:t>2015/12/21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pPr fontAlgn="base">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5165775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微软雅黑" pitchFamily="34" charset="-122"/>
        </a:defRPr>
      </a:lvl2pPr>
      <a:lvl3pPr algn="l" rtl="0" fontAlgn="base">
        <a:lnSpc>
          <a:spcPct val="90000"/>
        </a:lnSpc>
        <a:spcBef>
          <a:spcPct val="0"/>
        </a:spcBef>
        <a:spcAft>
          <a:spcPct val="0"/>
        </a:spcAft>
        <a:defRPr sz="4400">
          <a:solidFill>
            <a:schemeClr val="tx1"/>
          </a:solidFill>
          <a:latin typeface="Calibri Light"/>
          <a:ea typeface="微软雅黑" pitchFamily="34" charset="-122"/>
        </a:defRPr>
      </a:lvl3pPr>
      <a:lvl4pPr algn="l" rtl="0" fontAlgn="base">
        <a:lnSpc>
          <a:spcPct val="90000"/>
        </a:lnSpc>
        <a:spcBef>
          <a:spcPct val="0"/>
        </a:spcBef>
        <a:spcAft>
          <a:spcPct val="0"/>
        </a:spcAft>
        <a:defRPr sz="4400">
          <a:solidFill>
            <a:schemeClr val="tx1"/>
          </a:solidFill>
          <a:latin typeface="Calibri Light"/>
          <a:ea typeface="微软雅黑" pitchFamily="34" charset="-122"/>
        </a:defRPr>
      </a:lvl4pPr>
      <a:lvl5pPr algn="l" rtl="0" fontAlgn="base">
        <a:lnSpc>
          <a:spcPct val="90000"/>
        </a:lnSpc>
        <a:spcBef>
          <a:spcPct val="0"/>
        </a:spcBef>
        <a:spcAft>
          <a:spcPct val="0"/>
        </a:spcAft>
        <a:defRPr sz="4400">
          <a:solidFill>
            <a:schemeClr val="tx1"/>
          </a:solidFill>
          <a:latin typeface="Calibri Light"/>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pPr fontAlgn="base">
                <a:defRPr/>
              </a:pPr>
              <a:t>2015/12/21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pPr fontAlgn="base">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74380179"/>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微软雅黑" pitchFamily="34" charset="-122"/>
        </a:defRPr>
      </a:lvl2pPr>
      <a:lvl3pPr algn="l" rtl="0" fontAlgn="base">
        <a:lnSpc>
          <a:spcPct val="90000"/>
        </a:lnSpc>
        <a:spcBef>
          <a:spcPct val="0"/>
        </a:spcBef>
        <a:spcAft>
          <a:spcPct val="0"/>
        </a:spcAft>
        <a:defRPr sz="4400">
          <a:solidFill>
            <a:schemeClr val="tx1"/>
          </a:solidFill>
          <a:latin typeface="Calibri Light"/>
          <a:ea typeface="微软雅黑" pitchFamily="34" charset="-122"/>
        </a:defRPr>
      </a:lvl3pPr>
      <a:lvl4pPr algn="l" rtl="0" fontAlgn="base">
        <a:lnSpc>
          <a:spcPct val="90000"/>
        </a:lnSpc>
        <a:spcBef>
          <a:spcPct val="0"/>
        </a:spcBef>
        <a:spcAft>
          <a:spcPct val="0"/>
        </a:spcAft>
        <a:defRPr sz="4400">
          <a:solidFill>
            <a:schemeClr val="tx1"/>
          </a:solidFill>
          <a:latin typeface="Calibri Light"/>
          <a:ea typeface="微软雅黑" pitchFamily="34" charset="-122"/>
        </a:defRPr>
      </a:lvl4pPr>
      <a:lvl5pPr algn="l" rtl="0" fontAlgn="base">
        <a:lnSpc>
          <a:spcPct val="90000"/>
        </a:lnSpc>
        <a:spcBef>
          <a:spcPct val="0"/>
        </a:spcBef>
        <a:spcAft>
          <a:spcPct val="0"/>
        </a:spcAft>
        <a:defRPr sz="4400">
          <a:solidFill>
            <a:schemeClr val="tx1"/>
          </a:solidFill>
          <a:latin typeface="Calibri Light"/>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0.png"/><Relationship Id="rId5" Type="http://schemas.openxmlformats.org/officeDocument/2006/relationships/diagramColors" Target="../diagrams/colors1.xml"/><Relationship Id="rId10" Type="http://schemas.openxmlformats.org/officeDocument/2006/relationships/image" Target="../media/image9.png"/><Relationship Id="rId4" Type="http://schemas.openxmlformats.org/officeDocument/2006/relationships/diagramQuickStyle" Target="../diagrams/quickStyle1.xml"/><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
        <p:nvSpPr>
          <p:cNvPr id="5" name="等腰三角形 4"/>
          <p:cNvSpPr/>
          <p:nvPr/>
        </p:nvSpPr>
        <p:spPr>
          <a:xfrm rot="10800000">
            <a:off x="4633912" y="0"/>
            <a:ext cx="2924175" cy="733425"/>
          </a:xfrm>
          <a:prstGeom prst="triangle">
            <a:avLst/>
          </a:prstGeom>
          <a:gradFill>
            <a:gsLst>
              <a:gs pos="15000">
                <a:srgbClr val="66BCE7"/>
              </a:gs>
              <a:gs pos="80000">
                <a:schemeClr val="accent1">
                  <a:lumMod val="20000"/>
                  <a:lumOff val="80000"/>
                </a:schemeClr>
              </a:gs>
              <a:gs pos="80000">
                <a:schemeClr val="bg1">
                  <a:shade val="100000"/>
                  <a:satMod val="1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2176195" y="4891712"/>
            <a:ext cx="7839610" cy="1966288"/>
          </a:xfrm>
          <a:prstGeom prst="triangle">
            <a:avLst/>
          </a:prstGeom>
          <a:gradFill>
            <a:gsLst>
              <a:gs pos="15000">
                <a:srgbClr val="66BCE7"/>
              </a:gs>
              <a:gs pos="8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622329" y="2637273"/>
            <a:ext cx="9452863" cy="1200329"/>
          </a:xfrm>
          <a:prstGeom prst="rect">
            <a:avLst/>
          </a:prstGeom>
          <a:noFill/>
        </p:spPr>
        <p:txBody>
          <a:bodyPr wrap="square" rtlCol="0">
            <a:spAutoFit/>
          </a:bodyPr>
          <a:lstStyle/>
          <a:p>
            <a:pPr algn="ctr"/>
            <a:r>
              <a:rPr lang="zh-CN" altLang="en-US" sz="7200" b="1" dirty="0" smtClean="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rPr>
              <a:t>专业技术职务申报指南</a:t>
            </a:r>
            <a:endParaRPr lang="zh-CN" altLang="en-US" sz="7200" b="1" dirty="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endParaRPr>
          </a:p>
        </p:txBody>
      </p:sp>
      <p:cxnSp>
        <p:nvCxnSpPr>
          <p:cNvPr id="15" name="直接连接符 14"/>
          <p:cNvCxnSpPr/>
          <p:nvPr/>
        </p:nvCxnSpPr>
        <p:spPr>
          <a:xfrm>
            <a:off x="1622328" y="2637272"/>
            <a:ext cx="8947341"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22330" y="3875194"/>
            <a:ext cx="8947341" cy="0"/>
          </a:xfrm>
          <a:prstGeom prst="line">
            <a:avLst/>
          </a:prstGeom>
          <a:ln w="50800">
            <a:gradFill>
              <a:gsLst>
                <a:gs pos="15000">
                  <a:schemeClr val="bg1"/>
                </a:gs>
                <a:gs pos="80000">
                  <a:srgbClr val="836ECB">
                    <a:alpha val="8900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338969" y="5443635"/>
            <a:ext cx="3514061" cy="1569660"/>
          </a:xfrm>
          <a:prstGeom prst="rect">
            <a:avLst/>
          </a:prstGeom>
          <a:noFill/>
        </p:spPr>
        <p:txBody>
          <a:bodyPr wrap="square" rtlCol="0">
            <a:spAutoFit/>
          </a:bodyPr>
          <a:lstStyle/>
          <a:p>
            <a:pPr algn="ctr"/>
            <a:r>
              <a:rPr lang="en-US" altLang="zh-CN" sz="9600" dirty="0" smtClean="0">
                <a:solidFill>
                  <a:schemeClr val="bg1">
                    <a:lumMod val="95000"/>
                  </a:schemeClr>
                </a:solidFill>
                <a:latin typeface="Agency FB" panose="020B0503020202020204" pitchFamily="34" charset="0"/>
              </a:rPr>
              <a:t>2016</a:t>
            </a:r>
            <a:endParaRPr lang="zh-CN" altLang="en-US" sz="9600" dirty="0">
              <a:solidFill>
                <a:schemeClr val="bg1">
                  <a:lumMod val="95000"/>
                </a:schemeClr>
              </a:solidFill>
              <a:latin typeface="Agency FB" panose="020B0503020202020204" pitchFamily="34" charset="0"/>
            </a:endParaRPr>
          </a:p>
        </p:txBody>
      </p:sp>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36901" y1="33099" x2="36901" y2="33099"/>
                        <a14:foregroundMark x1="44789" y1="30704" x2="44789" y2="30704"/>
                        <a14:foregroundMark x1="47042" y1="38451" x2="47042" y2="38451"/>
                        <a14:foregroundMark x1="39296" y1="39296" x2="39296" y2="39296"/>
                        <a14:foregroundMark x1="29859" y1="47887" x2="29859" y2="47887"/>
                        <a14:foregroundMark x1="36901" y1="62676" x2="36901" y2="62676"/>
                        <a14:foregroundMark x1="42394" y1="60423" x2="42394" y2="60423"/>
                        <a14:foregroundMark x1="49437" y1="49437" x2="49437" y2="49437"/>
                        <a14:foregroundMark x1="55775" y1="55775" x2="55775" y2="55775"/>
                        <a14:foregroundMark x1="62676" y1="53380" x2="62676" y2="53380"/>
                        <a14:foregroundMark x1="54085" y1="27606" x2="54085" y2="27606"/>
                        <a14:foregroundMark x1="72958" y1="42394" x2="72958" y2="42394"/>
                        <a14:foregroundMark x1="70563" y1="58028" x2="70563" y2="58028"/>
                        <a14:foregroundMark x1="52535" y1="66620" x2="52535" y2="66620"/>
                        <a14:foregroundMark x1="61127" y1="65915" x2="61127" y2="65915"/>
                        <a14:foregroundMark x1="54930" y1="74507" x2="54930" y2="74507"/>
                        <a14:foregroundMark x1="40845" y1="72113" x2="40845" y2="72113"/>
                        <a14:foregroundMark x1="31408" y1="56479" x2="31408" y2="56479"/>
                        <a14:foregroundMark x1="61127" y1="28310" x2="61127" y2="28310"/>
                        <a14:foregroundMark x1="61127" y1="43944" x2="61127" y2="43944"/>
                        <a14:foregroundMark x1="54930" y1="61127" x2="54930" y2="61127"/>
                        <a14:foregroundMark x1="63521" y1="63521" x2="63521" y2="63521"/>
                        <a14:foregroundMark x1="56479" y1="42394" x2="56479" y2="42394"/>
                        <a14:foregroundMark x1="57324" y1="36901" x2="57324" y2="36901"/>
                        <a14:foregroundMark x1="63521" y1="36901" x2="63521" y2="36901"/>
                        <a14:foregroundMark x1="40845" y1="47042" x2="40845" y2="47042"/>
                        <a14:foregroundMark x1="43239" y1="54930" x2="43239" y2="54930"/>
                        <a14:foregroundMark x1="48732" y1="52535" x2="48732" y2="52535"/>
                        <a14:foregroundMark x1="33099" y1="53380" x2="33099" y2="53380"/>
                        <a14:backgroundMark x1="43734" y1="22251" x2="43734" y2="22251"/>
                        <a14:backgroundMark x1="29668" y1="26087" x2="29668" y2="26087"/>
                        <a14:backgroundMark x1="56266" y1="37084" x2="56266" y2="37084"/>
                        <a14:backgroundMark x1="64962" y1="30691" x2="64962" y2="30691"/>
                        <a14:backgroundMark x1="27366" y1="27621" x2="27366" y2="27621"/>
                        <a14:backgroundMark x1="67263" y1="39386" x2="67263" y2="39386"/>
                        <a14:backgroundMark x1="32737" y1="56522" x2="32737" y2="56522"/>
                        <a14:backgroundMark x1="32737" y1="60358" x2="32737" y2="60358"/>
                        <a14:backgroundMark x1="68798" y1="40153" x2="68798" y2="40153"/>
                        <a14:backgroundMark x1="74169" y1="40153" x2="74169" y2="40153"/>
                      </a14:backgroundRemoval>
                    </a14:imgEffect>
                  </a14:imgLayer>
                </a14:imgProps>
              </a:ext>
              <a:ext uri="{28A0092B-C50C-407E-A947-70E740481C1C}">
                <a14:useLocalDpi xmlns:a14="http://schemas.microsoft.com/office/drawing/2010/main" val="0"/>
              </a:ext>
            </a:extLst>
          </a:blip>
          <a:stretch>
            <a:fillRect/>
          </a:stretch>
        </p:blipFill>
        <p:spPr>
          <a:xfrm>
            <a:off x="5283826" y="-1"/>
            <a:ext cx="1624344" cy="1624344"/>
          </a:xfrm>
          <a:prstGeom prst="rect">
            <a:avLst/>
          </a:prstGeom>
          <a:ln>
            <a:noFill/>
          </a:ln>
        </p:spPr>
      </p:pic>
    </p:spTree>
    <p:extLst>
      <p:ext uri="{BB962C8B-B14F-4D97-AF65-F5344CB8AC3E}">
        <p14:creationId xmlns:p14="http://schemas.microsoft.com/office/powerpoint/2010/main" val="1841126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20483" name="组合 10"/>
          <p:cNvGrpSpPr/>
          <p:nvPr/>
        </p:nvGrpSpPr>
        <p:grpSpPr bwMode="auto">
          <a:xfrm>
            <a:off x="13970" y="432753"/>
            <a:ext cx="4064000" cy="822325"/>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sp>
          <p:nvSpPr>
            <p:cNvPr id="20485" name="矩形 12"/>
            <p:cNvSpPr>
              <a:spLocks noChangeArrowheads="1"/>
            </p:cNvSpPr>
            <p:nvPr/>
          </p:nvSpPr>
          <p:spPr bwMode="auto">
            <a:xfrm>
              <a:off x="109022" y="651420"/>
              <a:ext cx="3434080" cy="613410"/>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prstClr val="white"/>
                  </a:solidFill>
                </a:rPr>
                <a:t>三、评审会议流程</a:t>
              </a:r>
            </a:p>
          </p:txBody>
        </p:sp>
      </p:grpSp>
      <p:sp>
        <p:nvSpPr>
          <p:cNvPr id="4" name="文本框 3"/>
          <p:cNvSpPr txBox="1"/>
          <p:nvPr/>
        </p:nvSpPr>
        <p:spPr>
          <a:xfrm>
            <a:off x="255270" y="1499870"/>
            <a:ext cx="12092305" cy="5632311"/>
          </a:xfrm>
          <a:prstGeom prst="rect">
            <a:avLst/>
          </a:prstGeom>
          <a:noFill/>
        </p:spPr>
        <p:txBody>
          <a:bodyPr wrap="square" rtlCol="0">
            <a:spAutoFit/>
          </a:bodyPr>
          <a:lstStyle/>
          <a:p>
            <a:pPr fontAlgn="base">
              <a:spcBef>
                <a:spcPct val="0"/>
              </a:spcBef>
              <a:spcAft>
                <a:spcPct val="0"/>
              </a:spcAft>
            </a:pPr>
            <a:r>
              <a:rPr lang="en-US" sz="2800" b="1" dirty="0" smtClean="0">
                <a:solidFill>
                  <a:srgbClr val="553D43"/>
                </a:solidFill>
                <a:latin typeface="+mn-ea"/>
                <a:sym typeface="+mn-ea"/>
              </a:rPr>
              <a:t>1</a:t>
            </a:r>
            <a:r>
              <a:rPr lang="zh-CN" altLang="en-US" sz="2800" b="1" dirty="0">
                <a:solidFill>
                  <a:srgbClr val="553D43"/>
                </a:solidFill>
                <a:latin typeface="+mn-ea"/>
                <a:sym typeface="+mn-ea"/>
              </a:rPr>
              <a:t>、</a:t>
            </a:r>
            <a:r>
              <a:rPr lang="zh-CN" altLang="en-US" sz="2800" b="1" dirty="0" smtClean="0">
                <a:solidFill>
                  <a:srgbClr val="553D43"/>
                </a:solidFill>
                <a:latin typeface="+mn-ea"/>
              </a:rPr>
              <a:t>教授</a:t>
            </a:r>
            <a:r>
              <a:rPr lang="zh-CN" altLang="en-US" sz="2800" b="1" dirty="0">
                <a:solidFill>
                  <a:srgbClr val="553D43"/>
                </a:solidFill>
                <a:latin typeface="+mn-ea"/>
              </a:rPr>
              <a:t>会</a:t>
            </a:r>
            <a:r>
              <a:rPr lang="zh-CN" altLang="en-US" sz="2800" b="1" dirty="0" smtClean="0">
                <a:solidFill>
                  <a:srgbClr val="553D43"/>
                </a:solidFill>
                <a:latin typeface="+mn-ea"/>
              </a:rPr>
              <a:t>：</a:t>
            </a:r>
            <a:endParaRPr lang="zh-CN" altLang="en-US" sz="2800" b="1" dirty="0">
              <a:solidFill>
                <a:srgbClr val="553D43"/>
              </a:solidFill>
              <a:latin typeface="+mn-ea"/>
            </a:endParaRPr>
          </a:p>
          <a:p>
            <a:pPr fontAlgn="base">
              <a:spcBef>
                <a:spcPct val="0"/>
              </a:spcBef>
              <a:spcAft>
                <a:spcPct val="0"/>
              </a:spcAft>
            </a:pPr>
            <a:endParaRPr lang="zh-CN" altLang="en-US" sz="2400" dirty="0">
              <a:solidFill>
                <a:srgbClr val="553D43"/>
              </a:solidFill>
              <a:latin typeface="微软雅黑" charset="0"/>
            </a:endParaRPr>
          </a:p>
          <a:p>
            <a:pPr fontAlgn="base">
              <a:spcBef>
                <a:spcPct val="0"/>
              </a:spcBef>
              <a:spcAft>
                <a:spcPct val="0"/>
              </a:spcAft>
            </a:pPr>
            <a:r>
              <a:rPr lang="zh-CN" altLang="en-US" sz="2000" b="1" dirty="0">
                <a:solidFill>
                  <a:srgbClr val="553D43"/>
                </a:solidFill>
                <a:latin typeface="微软雅黑" charset="0"/>
              </a:rPr>
              <a:t>① 需上会推荐的对象</a:t>
            </a:r>
            <a:r>
              <a:rPr lang="zh-CN" altLang="en-US" sz="2000" dirty="0">
                <a:solidFill>
                  <a:srgbClr val="553D43"/>
                </a:solidFill>
                <a:latin typeface="微软雅黑" charset="0"/>
              </a:rPr>
              <a:t>：申报教学及科研系列</a:t>
            </a:r>
            <a:r>
              <a:rPr lang="zh-CN" altLang="en-US" sz="2000" dirty="0">
                <a:solidFill>
                  <a:srgbClr val="553D43"/>
                </a:solidFill>
                <a:latin typeface="微软雅黑" charset="0"/>
                <a:sym typeface="+mn-ea"/>
              </a:rPr>
              <a:t>高级</a:t>
            </a:r>
            <a:r>
              <a:rPr lang="zh-CN" altLang="en-US" sz="2000" dirty="0" smtClean="0">
                <a:solidFill>
                  <a:srgbClr val="553D43"/>
                </a:solidFill>
                <a:latin typeface="微软雅黑" charset="0"/>
                <a:sym typeface="+mn-ea"/>
              </a:rPr>
              <a:t>（代表作送审已通过）</a:t>
            </a:r>
            <a:r>
              <a:rPr lang="zh-CN" altLang="en-US" sz="2000" dirty="0">
                <a:solidFill>
                  <a:srgbClr val="553D43"/>
                </a:solidFill>
                <a:latin typeface="微软雅黑" charset="0"/>
                <a:sym typeface="+mn-ea"/>
              </a:rPr>
              <a:t>及</a:t>
            </a:r>
            <a:r>
              <a:rPr lang="zh-CN" altLang="en-US" sz="2000" dirty="0">
                <a:solidFill>
                  <a:srgbClr val="553D43"/>
                </a:solidFill>
                <a:latin typeface="微软雅黑" charset="0"/>
              </a:rPr>
              <a:t>中级职务人员；</a:t>
            </a:r>
          </a:p>
          <a:p>
            <a:pPr fontAlgn="base">
              <a:spcBef>
                <a:spcPct val="0"/>
              </a:spcBef>
              <a:spcAft>
                <a:spcPct val="0"/>
              </a:spcAft>
            </a:pPr>
            <a:endParaRPr lang="zh-CN" altLang="en-US" sz="2000" dirty="0">
              <a:solidFill>
                <a:srgbClr val="553D43"/>
              </a:solidFill>
              <a:latin typeface="微软雅黑" charset="0"/>
            </a:endParaRPr>
          </a:p>
          <a:p>
            <a:pPr fontAlgn="base">
              <a:spcBef>
                <a:spcPct val="0"/>
              </a:spcBef>
              <a:spcAft>
                <a:spcPct val="0"/>
              </a:spcAft>
            </a:pPr>
            <a:r>
              <a:rPr lang="zh-CN" altLang="en-US" sz="2000" b="1" dirty="0">
                <a:solidFill>
                  <a:srgbClr val="553D43"/>
                </a:solidFill>
                <a:latin typeface="微软雅黑" charset="0"/>
              </a:rPr>
              <a:t>② 参会人员</a:t>
            </a:r>
            <a:r>
              <a:rPr lang="zh-CN" altLang="en-US" sz="2000" dirty="0">
                <a:solidFill>
                  <a:srgbClr val="553D43"/>
                </a:solidFill>
                <a:latin typeface="微软雅黑" charset="0"/>
              </a:rPr>
              <a:t>：学院正式在岗在编的教学及科研系列正高级职称人员，不含已退休、外聘、特聘及目前还</a:t>
            </a:r>
            <a:r>
              <a:rPr lang="zh-CN" altLang="en-US" sz="2000" dirty="0" smtClean="0">
                <a:solidFill>
                  <a:srgbClr val="553D43"/>
                </a:solidFill>
                <a:latin typeface="微软雅黑" charset="0"/>
              </a:rPr>
              <a:t>长   期</a:t>
            </a:r>
            <a:r>
              <a:rPr lang="zh-CN" altLang="en-US" sz="2000" dirty="0">
                <a:solidFill>
                  <a:srgbClr val="553D43"/>
                </a:solidFill>
                <a:latin typeface="微软雅黑" charset="0"/>
              </a:rPr>
              <a:t>在国外或境外进修人员；</a:t>
            </a:r>
          </a:p>
          <a:p>
            <a:pPr fontAlgn="base">
              <a:spcBef>
                <a:spcPct val="0"/>
              </a:spcBef>
              <a:spcAft>
                <a:spcPct val="0"/>
              </a:spcAft>
            </a:pPr>
            <a:endParaRPr lang="zh-CN" altLang="en-US" sz="2000" dirty="0">
              <a:solidFill>
                <a:srgbClr val="553D43"/>
              </a:solidFill>
              <a:latin typeface="微软雅黑" charset="0"/>
            </a:endParaRPr>
          </a:p>
          <a:p>
            <a:pPr fontAlgn="base">
              <a:spcBef>
                <a:spcPct val="0"/>
              </a:spcBef>
              <a:spcAft>
                <a:spcPct val="0"/>
              </a:spcAft>
            </a:pPr>
            <a:r>
              <a:rPr lang="zh-CN" altLang="en-US" sz="2000" b="1" dirty="0">
                <a:solidFill>
                  <a:srgbClr val="553D43"/>
                </a:solidFill>
                <a:latin typeface="微软雅黑" charset="0"/>
              </a:rPr>
              <a:t>③ 会前准备</a:t>
            </a:r>
            <a:r>
              <a:rPr lang="zh-CN" altLang="en-US" sz="2000" dirty="0">
                <a:solidFill>
                  <a:srgbClr val="553D43"/>
                </a:solidFill>
                <a:latin typeface="微软雅黑" charset="0"/>
              </a:rPr>
              <a:t>：确定</a:t>
            </a:r>
            <a:r>
              <a:rPr lang="zh-CN" altLang="en-US" sz="2000" dirty="0">
                <a:solidFill>
                  <a:srgbClr val="553D43"/>
                </a:solidFill>
                <a:latin typeface="微软雅黑" charset="0"/>
                <a:sym typeface="+mn-ea"/>
              </a:rPr>
              <a:t>会议时间及地点报校聘任办并通知所有参会人员</a:t>
            </a:r>
            <a:r>
              <a:rPr lang="zh-CN" altLang="en-US" sz="2000" dirty="0" smtClean="0">
                <a:solidFill>
                  <a:srgbClr val="553D43"/>
                </a:solidFill>
                <a:latin typeface="微软雅黑" charset="0"/>
                <a:sym typeface="+mn-ea"/>
              </a:rPr>
              <a:t>；</a:t>
            </a:r>
            <a:r>
              <a:rPr lang="zh-CN" altLang="en-US" sz="2000" dirty="0" smtClean="0">
                <a:solidFill>
                  <a:srgbClr val="553D43"/>
                </a:solidFill>
                <a:latin typeface="微软雅黑" charset="0"/>
              </a:rPr>
              <a:t>通知</a:t>
            </a:r>
            <a:r>
              <a:rPr lang="zh-CN" altLang="en-US" sz="2000" dirty="0">
                <a:solidFill>
                  <a:srgbClr val="553D43"/>
                </a:solidFill>
                <a:latin typeface="微软雅黑" charset="0"/>
              </a:rPr>
              <a:t>申报正</a:t>
            </a:r>
            <a:r>
              <a:rPr lang="zh-CN" altLang="en-US" sz="2000" dirty="0" smtClean="0">
                <a:solidFill>
                  <a:srgbClr val="553D43"/>
                </a:solidFill>
                <a:latin typeface="微软雅黑" charset="0"/>
              </a:rPr>
              <a:t>高级人员</a:t>
            </a:r>
            <a:r>
              <a:rPr lang="zh-CN" altLang="en-US" sz="2000" dirty="0">
                <a:solidFill>
                  <a:srgbClr val="553D43"/>
                </a:solidFill>
                <a:latin typeface="微软雅黑" charset="0"/>
              </a:rPr>
              <a:t>作</a:t>
            </a:r>
            <a:r>
              <a:rPr lang="en-US" altLang="zh-CN" sz="2000" dirty="0">
                <a:solidFill>
                  <a:srgbClr val="553D43"/>
                </a:solidFill>
                <a:latin typeface="微软雅黑" charset="0"/>
              </a:rPr>
              <a:t>5-10</a:t>
            </a:r>
            <a:r>
              <a:rPr lang="zh-CN" altLang="en-US" sz="2000" dirty="0">
                <a:solidFill>
                  <a:srgbClr val="553D43"/>
                </a:solidFill>
                <a:latin typeface="微软雅黑" charset="0"/>
              </a:rPr>
              <a:t>分钟述职准备</a:t>
            </a:r>
            <a:r>
              <a:rPr lang="zh-CN" altLang="en-US" sz="2000" dirty="0" smtClean="0">
                <a:solidFill>
                  <a:srgbClr val="553D43"/>
                </a:solidFill>
                <a:latin typeface="微软雅黑" charset="0"/>
              </a:rPr>
              <a:t>；准备</a:t>
            </a:r>
            <a:r>
              <a:rPr lang="zh-CN" altLang="en-US" sz="2000" dirty="0">
                <a:solidFill>
                  <a:srgbClr val="553D43"/>
                </a:solidFill>
                <a:latin typeface="微软雅黑" charset="0"/>
              </a:rPr>
              <a:t>会议需要的有关文件、所推荐人选的申请表、汇总表（按参会人数准备份数）及所有评审材料；</a:t>
            </a:r>
            <a:r>
              <a:rPr lang="zh-CN" altLang="en-US" sz="2000" u="sng" dirty="0">
                <a:solidFill>
                  <a:srgbClr val="553D43"/>
                </a:solidFill>
                <a:latin typeface="微软雅黑" charset="0"/>
              </a:rPr>
              <a:t>代表作专家鉴定结果（由聘任办</a:t>
            </a:r>
            <a:r>
              <a:rPr lang="zh-CN" altLang="en-US" sz="2000" u="sng" dirty="0" smtClean="0">
                <a:solidFill>
                  <a:srgbClr val="553D43"/>
                </a:solidFill>
                <a:latin typeface="微软雅黑" charset="0"/>
              </a:rPr>
              <a:t>提供</a:t>
            </a:r>
            <a:r>
              <a:rPr lang="en-US" altLang="zh-CN" sz="2000" u="sng" dirty="0" smtClean="0">
                <a:solidFill>
                  <a:srgbClr val="553D43"/>
                </a:solidFill>
                <a:latin typeface="微软雅黑" charset="0"/>
              </a:rPr>
              <a:t>1</a:t>
            </a:r>
            <a:r>
              <a:rPr lang="zh-CN" altLang="en-US" sz="2000" u="sng" dirty="0" smtClean="0">
                <a:solidFill>
                  <a:srgbClr val="553D43"/>
                </a:solidFill>
                <a:latin typeface="微软雅黑" charset="0"/>
              </a:rPr>
              <a:t>份，</a:t>
            </a:r>
            <a:r>
              <a:rPr lang="zh-CN" altLang="en-US" sz="2000" u="sng" dirty="0">
                <a:solidFill>
                  <a:srgbClr val="553D43"/>
                </a:solidFill>
                <a:latin typeface="微软雅黑" charset="0"/>
              </a:rPr>
              <a:t>不可复印外传，会后需交还聘任办）</a:t>
            </a:r>
            <a:r>
              <a:rPr lang="zh-CN" altLang="en-US" sz="2000" dirty="0">
                <a:solidFill>
                  <a:srgbClr val="553D43"/>
                </a:solidFill>
                <a:latin typeface="微软雅黑" charset="0"/>
              </a:rPr>
              <a:t>；准备会议表决票、统计票（校聘任办提供</a:t>
            </a:r>
            <a:r>
              <a:rPr lang="zh-CN" altLang="en-US" sz="2000" dirty="0">
                <a:solidFill>
                  <a:srgbClr val="553D43"/>
                </a:solidFill>
                <a:latin typeface="微软雅黑" charset="0"/>
                <a:sym typeface="+mn-ea"/>
              </a:rPr>
              <a:t>统一</a:t>
            </a:r>
            <a:r>
              <a:rPr lang="zh-CN" altLang="en-US" sz="2000" dirty="0">
                <a:solidFill>
                  <a:srgbClr val="553D43"/>
                </a:solidFill>
                <a:latin typeface="微软雅黑" charset="0"/>
              </a:rPr>
              <a:t>模板，可自行下载，会后学院留底保存）；</a:t>
            </a:r>
          </a:p>
          <a:p>
            <a:pPr fontAlgn="base">
              <a:spcBef>
                <a:spcPct val="0"/>
              </a:spcBef>
              <a:spcAft>
                <a:spcPct val="0"/>
              </a:spcAft>
            </a:pPr>
            <a:endParaRPr lang="zh-CN" altLang="en-US" sz="2000" dirty="0">
              <a:solidFill>
                <a:srgbClr val="553D43"/>
              </a:solidFill>
              <a:latin typeface="微软雅黑" charset="0"/>
            </a:endParaRPr>
          </a:p>
          <a:p>
            <a:pPr fontAlgn="base">
              <a:spcBef>
                <a:spcPct val="0"/>
              </a:spcBef>
              <a:spcAft>
                <a:spcPct val="0"/>
              </a:spcAft>
            </a:pPr>
            <a:r>
              <a:rPr lang="zh-CN" altLang="en-US" sz="2000" b="1" dirty="0">
                <a:solidFill>
                  <a:srgbClr val="553D43"/>
                </a:solidFill>
                <a:latin typeface="微软雅黑" charset="0"/>
              </a:rPr>
              <a:t>④</a:t>
            </a:r>
            <a:r>
              <a:rPr lang="zh-CN" altLang="en-US" sz="2000" dirty="0">
                <a:solidFill>
                  <a:srgbClr val="553D43"/>
                </a:solidFill>
                <a:latin typeface="微软雅黑" charset="0"/>
              </a:rPr>
              <a:t> </a:t>
            </a:r>
            <a:r>
              <a:rPr lang="zh-CN" altLang="en-US" sz="2000" b="1" dirty="0">
                <a:solidFill>
                  <a:srgbClr val="553D43"/>
                </a:solidFill>
                <a:latin typeface="微软雅黑" charset="0"/>
              </a:rPr>
              <a:t>会议流程</a:t>
            </a:r>
            <a:r>
              <a:rPr lang="zh-CN" altLang="en-US" sz="2000" dirty="0">
                <a:solidFill>
                  <a:srgbClr val="553D43"/>
                </a:solidFill>
                <a:latin typeface="微软雅黑" charset="0"/>
              </a:rPr>
              <a:t>：主持人宣布会议开始并对相关情况进行说明</a:t>
            </a:r>
            <a:r>
              <a:rPr lang="en-US" altLang="zh-CN" sz="2000" dirty="0">
                <a:solidFill>
                  <a:srgbClr val="553D43"/>
                </a:solidFill>
                <a:latin typeface="微软雅黑" charset="0"/>
              </a:rPr>
              <a:t>——</a:t>
            </a:r>
            <a:r>
              <a:rPr lang="zh-CN" altLang="en-US" sz="2000" dirty="0">
                <a:solidFill>
                  <a:srgbClr val="553D43"/>
                </a:solidFill>
                <a:latin typeface="微软雅黑" charset="0"/>
              </a:rPr>
              <a:t>申报正高级职务人员述职</a:t>
            </a:r>
            <a:r>
              <a:rPr lang="en-US" altLang="zh-CN" sz="2000" dirty="0">
                <a:solidFill>
                  <a:srgbClr val="553D43"/>
                </a:solidFill>
                <a:latin typeface="微软雅黑" charset="0"/>
              </a:rPr>
              <a:t>——</a:t>
            </a:r>
            <a:r>
              <a:rPr lang="zh-CN" altLang="en-US" sz="2000" dirty="0">
                <a:solidFill>
                  <a:srgbClr val="553D43"/>
                </a:solidFill>
                <a:latin typeface="微软雅黑" charset="0"/>
              </a:rPr>
              <a:t>学习有关文件</a:t>
            </a:r>
            <a:r>
              <a:rPr lang="en-US" altLang="zh-CN" sz="2000" dirty="0">
                <a:solidFill>
                  <a:srgbClr val="553D43"/>
                </a:solidFill>
                <a:latin typeface="微软雅黑" charset="0"/>
              </a:rPr>
              <a:t>——</a:t>
            </a:r>
            <a:r>
              <a:rPr lang="zh-CN" altLang="en-US" sz="2000" dirty="0">
                <a:solidFill>
                  <a:srgbClr val="553D43"/>
                </a:solidFill>
                <a:latin typeface="微软雅黑" charset="0"/>
              </a:rPr>
              <a:t>参会人员评议申报材料</a:t>
            </a:r>
            <a:r>
              <a:rPr lang="en-US" altLang="zh-CN" sz="2000" dirty="0">
                <a:solidFill>
                  <a:srgbClr val="553D43"/>
                </a:solidFill>
                <a:latin typeface="微软雅黑" charset="0"/>
              </a:rPr>
              <a:t>——</a:t>
            </a:r>
            <a:r>
              <a:rPr lang="zh-CN" altLang="en-US" sz="2000" dirty="0">
                <a:solidFill>
                  <a:srgbClr val="553D43"/>
                </a:solidFill>
                <a:latin typeface="微软雅黑" charset="0"/>
              </a:rPr>
              <a:t>会议讨论</a:t>
            </a:r>
            <a:r>
              <a:rPr lang="en-US" altLang="zh-CN" sz="2000" dirty="0">
                <a:solidFill>
                  <a:srgbClr val="553D43"/>
                </a:solidFill>
                <a:latin typeface="微软雅黑" charset="0"/>
              </a:rPr>
              <a:t>——</a:t>
            </a:r>
            <a:r>
              <a:rPr lang="zh-CN" altLang="en-US" sz="2000" dirty="0">
                <a:solidFill>
                  <a:srgbClr val="553D43"/>
                </a:solidFill>
                <a:latin typeface="微软雅黑" charset="0"/>
              </a:rPr>
              <a:t>会议投票表决。</a:t>
            </a:r>
          </a:p>
          <a:p>
            <a:pPr fontAlgn="base">
              <a:spcBef>
                <a:spcPct val="0"/>
              </a:spcBef>
              <a:spcAft>
                <a:spcPct val="0"/>
              </a:spcAft>
            </a:pPr>
            <a:endParaRPr lang="zh-CN" altLang="en-US" sz="2000" dirty="0">
              <a:solidFill>
                <a:prstClr val="black"/>
              </a:solidFill>
              <a:latin typeface="微软雅黑" charset="0"/>
            </a:endParaRPr>
          </a:p>
          <a:p>
            <a:pPr fontAlgn="base">
              <a:spcBef>
                <a:spcPct val="0"/>
              </a:spcBef>
              <a:spcAft>
                <a:spcPct val="0"/>
              </a:spcAft>
            </a:pPr>
            <a:endParaRPr lang="zh-CN" altLang="en-US" sz="2000" dirty="0">
              <a:solidFill>
                <a:prstClr val="black"/>
              </a:solidFill>
              <a:latin typeface="微软雅黑" charset="0"/>
            </a:endParaRPr>
          </a:p>
          <a:p>
            <a:pPr fontAlgn="base">
              <a:spcBef>
                <a:spcPct val="0"/>
              </a:spcBef>
              <a:spcAft>
                <a:spcPct val="0"/>
              </a:spcAft>
            </a:pPr>
            <a:r>
              <a:rPr lang="zh-CN" altLang="en-US" sz="2400" dirty="0">
                <a:solidFill>
                  <a:prstClr val="black"/>
                </a:solidFill>
                <a:latin typeface="微软雅黑" charset="0"/>
              </a:rPr>
              <a:t>    </a:t>
            </a:r>
          </a:p>
        </p:txBody>
      </p:sp>
    </p:spTree>
    <p:extLst>
      <p:ext uri="{BB962C8B-B14F-4D97-AF65-F5344CB8AC3E}">
        <p14:creationId xmlns:p14="http://schemas.microsoft.com/office/powerpoint/2010/main" val="3830303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20483" name="组合 10"/>
          <p:cNvGrpSpPr/>
          <p:nvPr/>
        </p:nvGrpSpPr>
        <p:grpSpPr bwMode="auto">
          <a:xfrm>
            <a:off x="13970" y="432753"/>
            <a:ext cx="4064000" cy="822325"/>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sp>
          <p:nvSpPr>
            <p:cNvPr id="20485" name="矩形 12"/>
            <p:cNvSpPr>
              <a:spLocks noChangeArrowheads="1"/>
            </p:cNvSpPr>
            <p:nvPr/>
          </p:nvSpPr>
          <p:spPr bwMode="auto">
            <a:xfrm>
              <a:off x="109022" y="651420"/>
              <a:ext cx="3434080" cy="613410"/>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prstClr val="white"/>
                  </a:solidFill>
                </a:rPr>
                <a:t>三、评审会议流程</a:t>
              </a:r>
            </a:p>
          </p:txBody>
        </p:sp>
      </p:grpSp>
      <p:sp>
        <p:nvSpPr>
          <p:cNvPr id="4" name="文本框 3"/>
          <p:cNvSpPr txBox="1"/>
          <p:nvPr/>
        </p:nvSpPr>
        <p:spPr>
          <a:xfrm>
            <a:off x="184785" y="1457960"/>
            <a:ext cx="12092305" cy="5940088"/>
          </a:xfrm>
          <a:prstGeom prst="rect">
            <a:avLst/>
          </a:prstGeom>
          <a:noFill/>
        </p:spPr>
        <p:txBody>
          <a:bodyPr wrap="square" rtlCol="0">
            <a:spAutoFit/>
          </a:bodyPr>
          <a:lstStyle/>
          <a:p>
            <a:pPr fontAlgn="base">
              <a:spcBef>
                <a:spcPct val="0"/>
              </a:spcBef>
              <a:spcAft>
                <a:spcPct val="0"/>
              </a:spcAft>
            </a:pPr>
            <a:r>
              <a:rPr lang="en-US" altLang="zh-CN" sz="2800" b="1" dirty="0">
                <a:solidFill>
                  <a:srgbClr val="553D43"/>
                </a:solidFill>
                <a:latin typeface="+mn-ea"/>
              </a:rPr>
              <a:t>2</a:t>
            </a:r>
            <a:r>
              <a:rPr lang="zh-CN" altLang="en-US" sz="2800" b="1" dirty="0" smtClean="0">
                <a:solidFill>
                  <a:srgbClr val="553D43"/>
                </a:solidFill>
                <a:latin typeface="+mn-ea"/>
              </a:rPr>
              <a:t>、单位</a:t>
            </a:r>
            <a:r>
              <a:rPr lang="zh-CN" altLang="en-US" sz="2800" b="1" dirty="0">
                <a:solidFill>
                  <a:srgbClr val="553D43"/>
                </a:solidFill>
                <a:latin typeface="+mn-ea"/>
              </a:rPr>
              <a:t>考核推荐</a:t>
            </a:r>
            <a:r>
              <a:rPr lang="zh-CN" altLang="en-US" sz="2800" b="1" dirty="0" smtClean="0">
                <a:solidFill>
                  <a:srgbClr val="553D43"/>
                </a:solidFill>
                <a:latin typeface="+mn-ea"/>
              </a:rPr>
              <a:t>会议：</a:t>
            </a:r>
            <a:endParaRPr lang="zh-CN" altLang="en-US" sz="2800" b="1" dirty="0">
              <a:solidFill>
                <a:srgbClr val="553D43"/>
              </a:solidFill>
              <a:latin typeface="+mn-ea"/>
            </a:endParaRPr>
          </a:p>
          <a:p>
            <a:pPr fontAlgn="base">
              <a:spcBef>
                <a:spcPct val="0"/>
              </a:spcBef>
              <a:spcAft>
                <a:spcPct val="0"/>
              </a:spcAft>
            </a:pPr>
            <a:endParaRPr lang="zh-CN" altLang="en-US" sz="2400" dirty="0">
              <a:solidFill>
                <a:srgbClr val="553D43"/>
              </a:solidFill>
              <a:latin typeface="微软雅黑" charset="0"/>
            </a:endParaRPr>
          </a:p>
          <a:p>
            <a:pPr fontAlgn="base">
              <a:spcBef>
                <a:spcPct val="0"/>
              </a:spcBef>
              <a:spcAft>
                <a:spcPct val="0"/>
              </a:spcAft>
            </a:pPr>
            <a:r>
              <a:rPr lang="zh-CN" altLang="en-US" sz="2000" b="1" dirty="0">
                <a:solidFill>
                  <a:srgbClr val="553D43"/>
                </a:solidFill>
                <a:latin typeface="微软雅黑"/>
              </a:rPr>
              <a:t>① 组建单位考核推荐小组</a:t>
            </a:r>
            <a:r>
              <a:rPr lang="zh-CN" altLang="en-US" sz="2000" dirty="0">
                <a:solidFill>
                  <a:srgbClr val="553D43"/>
                </a:solidFill>
                <a:latin typeface="微软雅黑"/>
              </a:rPr>
              <a:t>，确定成员名单，考核推荐小组由单位主要负责人、具有正高职称的专家和教师代表组成，成员数</a:t>
            </a:r>
            <a:r>
              <a:rPr lang="en-US" altLang="zh-CN" sz="2000" dirty="0">
                <a:solidFill>
                  <a:srgbClr val="553D43"/>
                </a:solidFill>
                <a:latin typeface="微软雅黑"/>
              </a:rPr>
              <a:t>5-7</a:t>
            </a:r>
            <a:r>
              <a:rPr lang="zh-CN" altLang="en-US" sz="2000" dirty="0">
                <a:solidFill>
                  <a:srgbClr val="553D43"/>
                </a:solidFill>
                <a:latin typeface="微软雅黑"/>
              </a:rPr>
              <a:t>人。</a:t>
            </a:r>
          </a:p>
          <a:p>
            <a:pPr fontAlgn="base">
              <a:spcBef>
                <a:spcPct val="0"/>
              </a:spcBef>
              <a:spcAft>
                <a:spcPct val="0"/>
              </a:spcAft>
            </a:pPr>
            <a:endParaRPr lang="zh-CN" altLang="en-US" sz="2000" dirty="0">
              <a:solidFill>
                <a:srgbClr val="553D43"/>
              </a:solidFill>
              <a:latin typeface="微软雅黑"/>
            </a:endParaRPr>
          </a:p>
          <a:p>
            <a:pPr fontAlgn="base">
              <a:spcBef>
                <a:spcPct val="0"/>
              </a:spcBef>
              <a:spcAft>
                <a:spcPct val="0"/>
              </a:spcAft>
            </a:pPr>
            <a:r>
              <a:rPr lang="zh-CN" altLang="en-US" sz="2000" b="1" dirty="0">
                <a:solidFill>
                  <a:srgbClr val="553D43"/>
                </a:solidFill>
                <a:latin typeface="微软雅黑"/>
                <a:sym typeface="+mn-ea"/>
              </a:rPr>
              <a:t>② </a:t>
            </a:r>
            <a:r>
              <a:rPr lang="zh-CN" altLang="en-US" sz="2000" b="1" dirty="0">
                <a:solidFill>
                  <a:srgbClr val="553D43"/>
                </a:solidFill>
                <a:latin typeface="微软雅黑"/>
              </a:rPr>
              <a:t>需上会推荐的对象</a:t>
            </a:r>
            <a:r>
              <a:rPr lang="zh-CN" altLang="en-US" sz="2000" dirty="0">
                <a:solidFill>
                  <a:srgbClr val="553D43"/>
                </a:solidFill>
                <a:latin typeface="微软雅黑"/>
              </a:rPr>
              <a:t>：已通过教授会推荐的所有人选及申报实验、思政及教育管理系列高级（已通过代表作送审）及中级职务人员；</a:t>
            </a:r>
          </a:p>
          <a:p>
            <a:pPr fontAlgn="base">
              <a:spcBef>
                <a:spcPct val="0"/>
              </a:spcBef>
              <a:spcAft>
                <a:spcPct val="0"/>
              </a:spcAft>
            </a:pPr>
            <a:endParaRPr lang="zh-CN" altLang="en-US" sz="2000" dirty="0">
              <a:solidFill>
                <a:srgbClr val="553D43"/>
              </a:solidFill>
              <a:latin typeface="微软雅黑"/>
            </a:endParaRPr>
          </a:p>
          <a:p>
            <a:pPr fontAlgn="base">
              <a:spcBef>
                <a:spcPct val="0"/>
              </a:spcBef>
              <a:spcAft>
                <a:spcPct val="0"/>
              </a:spcAft>
            </a:pPr>
            <a:r>
              <a:rPr lang="zh-CN" altLang="en-US" sz="2000" b="1" dirty="0">
                <a:solidFill>
                  <a:srgbClr val="553D43"/>
                </a:solidFill>
                <a:latin typeface="微软雅黑"/>
              </a:rPr>
              <a:t>③ 会前准备</a:t>
            </a:r>
            <a:r>
              <a:rPr lang="zh-CN" altLang="en-US" sz="2000" dirty="0">
                <a:solidFill>
                  <a:srgbClr val="553D43"/>
                </a:solidFill>
                <a:latin typeface="微软雅黑"/>
              </a:rPr>
              <a:t>：确定</a:t>
            </a:r>
            <a:r>
              <a:rPr lang="zh-CN" altLang="en-US" sz="2000" dirty="0">
                <a:solidFill>
                  <a:srgbClr val="553D43"/>
                </a:solidFill>
                <a:latin typeface="微软雅黑"/>
                <a:sym typeface="+mn-ea"/>
              </a:rPr>
              <a:t>会议时间及地点并通知相关参会人员；</a:t>
            </a:r>
            <a:r>
              <a:rPr lang="zh-CN" altLang="en-US" sz="2000" dirty="0">
                <a:solidFill>
                  <a:srgbClr val="553D43"/>
                </a:solidFill>
                <a:latin typeface="微软雅黑"/>
              </a:rPr>
              <a:t>准备会议需要的有关文件、所推荐人选的申请表、汇总表（按参会人数准备份数）及所有评审材料；</a:t>
            </a:r>
            <a:r>
              <a:rPr lang="zh-CN" altLang="en-US" sz="2000" u="sng" dirty="0">
                <a:solidFill>
                  <a:srgbClr val="553D43"/>
                </a:solidFill>
                <a:latin typeface="微软雅黑"/>
                <a:sym typeface="+mn-ea"/>
              </a:rPr>
              <a:t>代表作专家鉴定结果（由聘任办提供，不可复印外传，会后需返还聘任办）</a:t>
            </a:r>
            <a:r>
              <a:rPr lang="zh-CN" altLang="en-US" sz="2000" dirty="0">
                <a:solidFill>
                  <a:srgbClr val="553D43"/>
                </a:solidFill>
                <a:latin typeface="微软雅黑"/>
              </a:rPr>
              <a:t>；</a:t>
            </a:r>
            <a:r>
              <a:rPr lang="zh-CN" altLang="en-US" sz="2000" dirty="0">
                <a:solidFill>
                  <a:srgbClr val="553D43"/>
                </a:solidFill>
                <a:latin typeface="微软雅黑"/>
                <a:sym typeface="+mn-ea"/>
              </a:rPr>
              <a:t>准</a:t>
            </a:r>
            <a:r>
              <a:rPr lang="zh-CN" altLang="en-US" sz="2000" dirty="0">
                <a:solidFill>
                  <a:srgbClr val="553D43"/>
                </a:solidFill>
                <a:latin typeface="微软雅黑"/>
              </a:rPr>
              <a:t>备会议表决票、统计票（校聘任办提供</a:t>
            </a:r>
            <a:r>
              <a:rPr lang="zh-CN" altLang="en-US" sz="2000" dirty="0">
                <a:solidFill>
                  <a:srgbClr val="553D43"/>
                </a:solidFill>
                <a:latin typeface="微软雅黑"/>
                <a:sym typeface="+mn-ea"/>
              </a:rPr>
              <a:t>统一</a:t>
            </a:r>
            <a:r>
              <a:rPr lang="zh-CN" altLang="en-US" sz="2000" dirty="0">
                <a:solidFill>
                  <a:srgbClr val="553D43"/>
                </a:solidFill>
                <a:latin typeface="微软雅黑"/>
              </a:rPr>
              <a:t>模板，可自行下载，会后学院留底保存）；</a:t>
            </a:r>
          </a:p>
          <a:p>
            <a:pPr fontAlgn="base">
              <a:spcBef>
                <a:spcPct val="0"/>
              </a:spcBef>
              <a:spcAft>
                <a:spcPct val="0"/>
              </a:spcAft>
            </a:pPr>
            <a:endParaRPr lang="zh-CN" altLang="en-US" sz="2000" dirty="0">
              <a:solidFill>
                <a:srgbClr val="553D43"/>
              </a:solidFill>
              <a:latin typeface="微软雅黑"/>
            </a:endParaRPr>
          </a:p>
          <a:p>
            <a:pPr fontAlgn="base">
              <a:spcBef>
                <a:spcPct val="0"/>
              </a:spcBef>
              <a:spcAft>
                <a:spcPct val="0"/>
              </a:spcAft>
            </a:pPr>
            <a:r>
              <a:rPr lang="zh-CN" altLang="en-US" sz="2000" b="1" dirty="0">
                <a:solidFill>
                  <a:srgbClr val="553D43"/>
                </a:solidFill>
                <a:latin typeface="微软雅黑"/>
              </a:rPr>
              <a:t>④ 会议流程</a:t>
            </a:r>
            <a:r>
              <a:rPr lang="zh-CN" altLang="en-US" sz="2000" dirty="0">
                <a:solidFill>
                  <a:srgbClr val="553D43"/>
                </a:solidFill>
                <a:latin typeface="微软雅黑"/>
              </a:rPr>
              <a:t>：组长宣布会议开始并对相关情况进行说明</a:t>
            </a:r>
            <a:r>
              <a:rPr lang="en-US" altLang="zh-CN" sz="2000" dirty="0">
                <a:solidFill>
                  <a:srgbClr val="553D43"/>
                </a:solidFill>
                <a:latin typeface="微软雅黑"/>
              </a:rPr>
              <a:t>——</a:t>
            </a:r>
            <a:r>
              <a:rPr lang="zh-CN" altLang="en-US" sz="2000" dirty="0">
                <a:solidFill>
                  <a:srgbClr val="553D43"/>
                </a:solidFill>
                <a:latin typeface="微软雅黑"/>
              </a:rPr>
              <a:t>学习有关文件</a:t>
            </a:r>
            <a:r>
              <a:rPr lang="en-US" altLang="zh-CN" sz="2000" dirty="0">
                <a:solidFill>
                  <a:srgbClr val="553D43"/>
                </a:solidFill>
                <a:latin typeface="微软雅黑"/>
              </a:rPr>
              <a:t>——</a:t>
            </a:r>
            <a:r>
              <a:rPr lang="zh-CN" altLang="en-US" sz="2000" dirty="0">
                <a:solidFill>
                  <a:srgbClr val="553D43"/>
                </a:solidFill>
                <a:latin typeface="微软雅黑"/>
              </a:rPr>
              <a:t>参会人员综合评议申报人员</a:t>
            </a:r>
            <a:r>
              <a:rPr lang="en-US" altLang="zh-CN" sz="2000" dirty="0">
                <a:solidFill>
                  <a:srgbClr val="553D43"/>
                </a:solidFill>
                <a:latin typeface="微软雅黑"/>
              </a:rPr>
              <a:t>——</a:t>
            </a:r>
            <a:r>
              <a:rPr lang="zh-CN" altLang="en-US" sz="2000" dirty="0">
                <a:solidFill>
                  <a:srgbClr val="553D43"/>
                </a:solidFill>
                <a:latin typeface="微软雅黑"/>
              </a:rPr>
              <a:t>会议讨论</a:t>
            </a:r>
            <a:r>
              <a:rPr lang="en-US" altLang="zh-CN" sz="2000" dirty="0">
                <a:solidFill>
                  <a:srgbClr val="553D43"/>
                </a:solidFill>
                <a:latin typeface="微软雅黑"/>
              </a:rPr>
              <a:t>——</a:t>
            </a:r>
            <a:r>
              <a:rPr lang="zh-CN" altLang="en-US" sz="2000" dirty="0">
                <a:solidFill>
                  <a:srgbClr val="553D43"/>
                </a:solidFill>
                <a:latin typeface="微软雅黑"/>
              </a:rPr>
              <a:t>会议投票表决。</a:t>
            </a:r>
          </a:p>
          <a:p>
            <a:pPr fontAlgn="base">
              <a:spcBef>
                <a:spcPct val="0"/>
              </a:spcBef>
              <a:spcAft>
                <a:spcPct val="0"/>
              </a:spcAft>
            </a:pPr>
            <a:endParaRPr lang="zh-CN" altLang="en-US" sz="2000" dirty="0">
              <a:solidFill>
                <a:prstClr val="black"/>
              </a:solidFill>
              <a:latin typeface="微软雅黑"/>
            </a:endParaRPr>
          </a:p>
          <a:p>
            <a:pPr fontAlgn="base">
              <a:spcBef>
                <a:spcPct val="0"/>
              </a:spcBef>
              <a:spcAft>
                <a:spcPct val="0"/>
              </a:spcAft>
            </a:pPr>
            <a:endParaRPr lang="zh-CN" altLang="en-US" sz="2000" dirty="0">
              <a:solidFill>
                <a:prstClr val="black"/>
              </a:solidFill>
              <a:latin typeface="微软雅黑"/>
            </a:endParaRPr>
          </a:p>
          <a:p>
            <a:pPr fontAlgn="base">
              <a:spcBef>
                <a:spcPct val="0"/>
              </a:spcBef>
              <a:spcAft>
                <a:spcPct val="0"/>
              </a:spcAft>
            </a:pPr>
            <a:r>
              <a:rPr lang="zh-CN" altLang="en-US" sz="2400" dirty="0">
                <a:solidFill>
                  <a:prstClr val="black"/>
                </a:solidFill>
                <a:latin typeface="微软雅黑" charset="0"/>
              </a:rPr>
              <a:t>    </a:t>
            </a:r>
          </a:p>
        </p:txBody>
      </p:sp>
    </p:spTree>
    <p:extLst>
      <p:ext uri="{BB962C8B-B14F-4D97-AF65-F5344CB8AC3E}">
        <p14:creationId xmlns:p14="http://schemas.microsoft.com/office/powerpoint/2010/main" val="4282134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20483" name="组合 10"/>
          <p:cNvGrpSpPr/>
          <p:nvPr/>
        </p:nvGrpSpPr>
        <p:grpSpPr bwMode="auto">
          <a:xfrm>
            <a:off x="13970" y="432753"/>
            <a:ext cx="4064000" cy="822325"/>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sp>
          <p:nvSpPr>
            <p:cNvPr id="20485" name="矩形 12"/>
            <p:cNvSpPr>
              <a:spLocks noChangeArrowheads="1"/>
            </p:cNvSpPr>
            <p:nvPr/>
          </p:nvSpPr>
          <p:spPr bwMode="auto">
            <a:xfrm>
              <a:off x="109022" y="651420"/>
              <a:ext cx="3434080" cy="613410"/>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prstClr val="white"/>
                  </a:solidFill>
                </a:rPr>
                <a:t>三、评审会议流程</a:t>
              </a:r>
            </a:p>
          </p:txBody>
        </p:sp>
      </p:grpSp>
      <p:sp>
        <p:nvSpPr>
          <p:cNvPr id="2" name="文本框 1"/>
          <p:cNvSpPr txBox="1"/>
          <p:nvPr/>
        </p:nvSpPr>
        <p:spPr>
          <a:xfrm>
            <a:off x="247650" y="1463038"/>
            <a:ext cx="10356850" cy="523220"/>
          </a:xfrm>
          <a:prstGeom prst="rect">
            <a:avLst/>
          </a:prstGeom>
          <a:noFill/>
        </p:spPr>
        <p:txBody>
          <a:bodyPr wrap="square" rtlCol="0">
            <a:spAutoFit/>
          </a:bodyPr>
          <a:lstStyle/>
          <a:p>
            <a:pPr algn="ctr" fontAlgn="base">
              <a:spcBef>
                <a:spcPct val="0"/>
              </a:spcBef>
              <a:spcAft>
                <a:spcPct val="0"/>
              </a:spcAft>
            </a:pPr>
            <a:r>
              <a:rPr lang="en-US" altLang="zh-CN" sz="2800" dirty="0">
                <a:solidFill>
                  <a:srgbClr val="553D43"/>
                </a:solidFill>
                <a:latin typeface="+mn-ea"/>
              </a:rPr>
              <a:t>3</a:t>
            </a:r>
            <a:r>
              <a:rPr lang="zh-CN" altLang="en-US" sz="2800" dirty="0" smtClean="0">
                <a:solidFill>
                  <a:srgbClr val="553D43"/>
                </a:solidFill>
                <a:latin typeface="+mn-ea"/>
              </a:rPr>
              <a:t>、</a:t>
            </a:r>
            <a:r>
              <a:rPr lang="zh-CN" altLang="en-US" sz="2800" b="1" dirty="0" smtClean="0">
                <a:solidFill>
                  <a:srgbClr val="553D43"/>
                </a:solidFill>
                <a:latin typeface="+mn-ea"/>
              </a:rPr>
              <a:t>学院</a:t>
            </a:r>
            <a:r>
              <a:rPr lang="zh-CN" altLang="en-US" sz="2800" b="1" dirty="0">
                <a:solidFill>
                  <a:srgbClr val="553D43"/>
                </a:solidFill>
                <a:latin typeface="+mn-ea"/>
              </a:rPr>
              <a:t>（单位）评审会议完成后需报送至聘任办的材料：</a:t>
            </a:r>
          </a:p>
        </p:txBody>
      </p:sp>
      <p:sp>
        <p:nvSpPr>
          <p:cNvPr id="3" name="文本框 2"/>
          <p:cNvSpPr txBox="1"/>
          <p:nvPr/>
        </p:nvSpPr>
        <p:spPr>
          <a:xfrm>
            <a:off x="327025" y="2150110"/>
            <a:ext cx="11243310" cy="3502497"/>
          </a:xfrm>
          <a:prstGeom prst="rect">
            <a:avLst/>
          </a:prstGeom>
          <a:noFill/>
        </p:spPr>
        <p:txBody>
          <a:bodyPr wrap="square" rtlCol="0">
            <a:spAutoFit/>
          </a:bodyPr>
          <a:lstStyle/>
          <a:p>
            <a:pPr marL="800100" lvl="1" indent="-342900" fontAlgn="base">
              <a:lnSpc>
                <a:spcPct val="120000"/>
              </a:lnSpc>
              <a:spcBef>
                <a:spcPct val="0"/>
              </a:spcBef>
              <a:spcAft>
                <a:spcPct val="0"/>
              </a:spcAft>
              <a:buFont typeface="Wingdings" pitchFamily="2" charset="2"/>
              <a:buChar char="n"/>
            </a:pPr>
            <a:r>
              <a:rPr lang="zh-CN" altLang="en-US" sz="2400" dirty="0" smtClean="0">
                <a:solidFill>
                  <a:srgbClr val="553D43"/>
                </a:solidFill>
                <a:latin typeface="微软雅黑"/>
              </a:rPr>
              <a:t>单位</a:t>
            </a:r>
            <a:r>
              <a:rPr lang="zh-CN" altLang="en-US" sz="2400" dirty="0">
                <a:solidFill>
                  <a:srgbClr val="553D43"/>
                </a:solidFill>
                <a:latin typeface="微软雅黑"/>
              </a:rPr>
              <a:t>考核推荐小组成员名单；</a:t>
            </a:r>
          </a:p>
          <a:p>
            <a:pPr marL="800100" lvl="1" indent="-342900" fontAlgn="base">
              <a:lnSpc>
                <a:spcPct val="120000"/>
              </a:lnSpc>
              <a:spcBef>
                <a:spcPct val="0"/>
              </a:spcBef>
              <a:spcAft>
                <a:spcPct val="0"/>
              </a:spcAft>
              <a:buFont typeface="Wingdings" pitchFamily="2" charset="2"/>
              <a:buChar char="n"/>
            </a:pPr>
            <a:r>
              <a:rPr lang="zh-CN" altLang="en-US" sz="2400" dirty="0" smtClean="0">
                <a:solidFill>
                  <a:srgbClr val="553D43"/>
                </a:solidFill>
                <a:latin typeface="微软雅黑"/>
              </a:rPr>
              <a:t>各单位</a:t>
            </a:r>
            <a:r>
              <a:rPr lang="zh-CN" altLang="en-US" sz="2400" dirty="0">
                <a:solidFill>
                  <a:srgbClr val="553D43"/>
                </a:solidFill>
                <a:latin typeface="微软雅黑"/>
              </a:rPr>
              <a:t>最后所推荐的人选的所有评审材料</a:t>
            </a:r>
            <a:r>
              <a:rPr lang="zh-CN" altLang="en-US" sz="2400" dirty="0" smtClean="0">
                <a:solidFill>
                  <a:srgbClr val="553D43"/>
                </a:solidFill>
                <a:latin typeface="微软雅黑"/>
              </a:rPr>
              <a:t>；</a:t>
            </a:r>
            <a:endParaRPr lang="en-US" altLang="zh-CN" sz="2400" dirty="0" smtClean="0">
              <a:solidFill>
                <a:srgbClr val="553D43"/>
              </a:solidFill>
              <a:latin typeface="微软雅黑"/>
            </a:endParaRPr>
          </a:p>
          <a:p>
            <a:pPr marL="800100" lvl="1" indent="-342900" fontAlgn="base">
              <a:lnSpc>
                <a:spcPct val="120000"/>
              </a:lnSpc>
              <a:spcBef>
                <a:spcPct val="0"/>
              </a:spcBef>
              <a:spcAft>
                <a:spcPct val="0"/>
              </a:spcAft>
              <a:buFont typeface="Wingdings" pitchFamily="2" charset="2"/>
              <a:buChar char="n"/>
            </a:pPr>
            <a:r>
              <a:rPr lang="zh-CN" altLang="en-US" sz="2400" dirty="0" smtClean="0">
                <a:solidFill>
                  <a:srgbClr val="553D43"/>
                </a:solidFill>
                <a:latin typeface="微软雅黑"/>
              </a:rPr>
              <a:t>《申请表》</a:t>
            </a:r>
            <a:r>
              <a:rPr lang="zh-CN" altLang="en-US" sz="2400" dirty="0">
                <a:solidFill>
                  <a:srgbClr val="553D43"/>
                </a:solidFill>
                <a:latin typeface="微软雅黑"/>
              </a:rPr>
              <a:t>原件</a:t>
            </a:r>
            <a:r>
              <a:rPr lang="en-US" altLang="zh-CN" sz="2400" dirty="0">
                <a:solidFill>
                  <a:srgbClr val="553D43"/>
                </a:solidFill>
                <a:latin typeface="微软雅黑"/>
              </a:rPr>
              <a:t>2</a:t>
            </a:r>
            <a:r>
              <a:rPr lang="zh-CN" altLang="en-US" sz="2400" dirty="0">
                <a:solidFill>
                  <a:srgbClr val="553D43"/>
                </a:solidFill>
                <a:latin typeface="微软雅黑"/>
              </a:rPr>
              <a:t>份，复印件</a:t>
            </a:r>
            <a:r>
              <a:rPr lang="en-US" altLang="zh-CN" sz="2400" dirty="0">
                <a:solidFill>
                  <a:srgbClr val="553D43"/>
                </a:solidFill>
                <a:latin typeface="微软雅黑"/>
              </a:rPr>
              <a:t>15</a:t>
            </a:r>
            <a:r>
              <a:rPr lang="zh-CN" altLang="en-US" sz="2400" dirty="0">
                <a:solidFill>
                  <a:srgbClr val="553D43"/>
                </a:solidFill>
                <a:latin typeface="微软雅黑"/>
              </a:rPr>
              <a:t>份</a:t>
            </a:r>
            <a:r>
              <a:rPr lang="zh-CN" altLang="en-US" sz="2400" dirty="0">
                <a:solidFill>
                  <a:srgbClr val="553D43"/>
                </a:solidFill>
                <a:latin typeface="微软雅黑"/>
                <a:sym typeface="+mn-ea"/>
              </a:rPr>
              <a:t>（须填</a:t>
            </a:r>
            <a:r>
              <a:rPr lang="zh-CN" altLang="en-US" sz="2400" dirty="0" smtClean="0">
                <a:solidFill>
                  <a:srgbClr val="553D43"/>
                </a:solidFill>
                <a:latin typeface="微软雅黑"/>
                <a:sym typeface="+mn-ea"/>
              </a:rPr>
              <a:t>好“教授会”评议</a:t>
            </a:r>
            <a:r>
              <a:rPr lang="zh-CN" altLang="en-US" sz="2400" dirty="0">
                <a:solidFill>
                  <a:srgbClr val="553D43"/>
                </a:solidFill>
                <a:latin typeface="微软雅黑"/>
                <a:sym typeface="+mn-ea"/>
              </a:rPr>
              <a:t>意见、考核推荐小组推荐意见；）</a:t>
            </a:r>
            <a:endParaRPr lang="zh-CN" altLang="en-US" sz="2400" dirty="0">
              <a:solidFill>
                <a:srgbClr val="553D43"/>
              </a:solidFill>
              <a:latin typeface="微软雅黑"/>
            </a:endParaRPr>
          </a:p>
          <a:p>
            <a:pPr marL="800100" lvl="1" indent="-342900" fontAlgn="base">
              <a:lnSpc>
                <a:spcPct val="120000"/>
              </a:lnSpc>
              <a:spcBef>
                <a:spcPct val="0"/>
              </a:spcBef>
              <a:spcAft>
                <a:spcPct val="0"/>
              </a:spcAft>
              <a:buFont typeface="Wingdings" pitchFamily="2" charset="2"/>
              <a:buChar char="n"/>
            </a:pPr>
            <a:r>
              <a:rPr lang="zh-CN" altLang="en-US" sz="2400" dirty="0" smtClean="0">
                <a:solidFill>
                  <a:srgbClr val="553D43"/>
                </a:solidFill>
                <a:latin typeface="微软雅黑"/>
              </a:rPr>
              <a:t> </a:t>
            </a:r>
            <a:r>
              <a:rPr lang="zh-CN" altLang="en-US" sz="2400" dirty="0">
                <a:solidFill>
                  <a:srgbClr val="553D43"/>
                </a:solidFill>
                <a:latin typeface="微软雅黑" charset="0"/>
                <a:sym typeface="+mn-ea"/>
              </a:rPr>
              <a:t>代表作专家鉴定结果（由聘任办提供，不可复印外传，会后原样返还聘任办）</a:t>
            </a:r>
            <a:endParaRPr lang="zh-CN" altLang="en-US" sz="2400" dirty="0">
              <a:solidFill>
                <a:srgbClr val="553D43"/>
              </a:solidFill>
              <a:latin typeface="微软雅黑"/>
            </a:endParaRPr>
          </a:p>
          <a:p>
            <a:pPr marL="800100" lvl="1" indent="-342900" fontAlgn="base">
              <a:lnSpc>
                <a:spcPct val="120000"/>
              </a:lnSpc>
              <a:spcBef>
                <a:spcPct val="0"/>
              </a:spcBef>
              <a:spcAft>
                <a:spcPct val="0"/>
              </a:spcAft>
              <a:buFont typeface="Wingdings" pitchFamily="2" charset="2"/>
              <a:buChar char="n"/>
            </a:pPr>
            <a:r>
              <a:rPr lang="zh-CN" altLang="en-US" sz="2400" dirty="0" smtClean="0">
                <a:solidFill>
                  <a:srgbClr val="553D43"/>
                </a:solidFill>
                <a:latin typeface="微软雅黑"/>
              </a:rPr>
              <a:t>学院</a:t>
            </a:r>
            <a:r>
              <a:rPr lang="zh-CN" altLang="en-US" sz="2400" dirty="0">
                <a:solidFill>
                  <a:srgbClr val="553D43"/>
                </a:solidFill>
                <a:latin typeface="微软雅黑"/>
              </a:rPr>
              <a:t>（单位）正式的单位考核推荐报告</a:t>
            </a:r>
            <a:r>
              <a:rPr lang="en-US" altLang="zh-CN" sz="2400" dirty="0">
                <a:solidFill>
                  <a:srgbClr val="553D43"/>
                </a:solidFill>
                <a:latin typeface="微软雅黑"/>
              </a:rPr>
              <a:t>1</a:t>
            </a:r>
            <a:r>
              <a:rPr lang="zh-CN" altLang="en-US" sz="2400" dirty="0">
                <a:solidFill>
                  <a:srgbClr val="553D43"/>
                </a:solidFill>
                <a:latin typeface="微软雅黑"/>
              </a:rPr>
              <a:t>份（须注明会议时间、与会人员、投票情况及推荐意见， 单位考核推荐小组负责人签字。</a:t>
            </a:r>
          </a:p>
          <a:p>
            <a:pPr algn="ctr" fontAlgn="base">
              <a:spcBef>
                <a:spcPct val="0"/>
              </a:spcBef>
              <a:spcAft>
                <a:spcPct val="0"/>
              </a:spcAft>
            </a:pPr>
            <a:endParaRPr lang="zh-CN" altLang="en-US" sz="2000" dirty="0">
              <a:solidFill>
                <a:prstClr val="black"/>
              </a:solidFill>
              <a:latin typeface="微软雅黑"/>
            </a:endParaRPr>
          </a:p>
        </p:txBody>
      </p:sp>
    </p:spTree>
    <p:extLst>
      <p:ext uri="{BB962C8B-B14F-4D97-AF65-F5344CB8AC3E}">
        <p14:creationId xmlns:p14="http://schemas.microsoft.com/office/powerpoint/2010/main" val="14881412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20483" name="组合 10"/>
          <p:cNvGrpSpPr/>
          <p:nvPr/>
        </p:nvGrpSpPr>
        <p:grpSpPr bwMode="auto">
          <a:xfrm>
            <a:off x="13970" y="432753"/>
            <a:ext cx="4064000" cy="822325"/>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sp>
          <p:nvSpPr>
            <p:cNvPr id="20485" name="矩形 12"/>
            <p:cNvSpPr>
              <a:spLocks noChangeArrowheads="1"/>
            </p:cNvSpPr>
            <p:nvPr/>
          </p:nvSpPr>
          <p:spPr bwMode="auto">
            <a:xfrm>
              <a:off x="109022" y="651420"/>
              <a:ext cx="3434080" cy="613410"/>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prstClr val="white"/>
                  </a:solidFill>
                </a:rPr>
                <a:t>三、评审会议流程</a:t>
              </a:r>
            </a:p>
          </p:txBody>
        </p:sp>
      </p:grpSp>
      <p:sp>
        <p:nvSpPr>
          <p:cNvPr id="30" name="文本框 29"/>
          <p:cNvSpPr txBox="1"/>
          <p:nvPr/>
        </p:nvSpPr>
        <p:spPr>
          <a:xfrm>
            <a:off x="582294" y="1550039"/>
            <a:ext cx="11089005" cy="3785652"/>
          </a:xfrm>
          <a:prstGeom prst="rect">
            <a:avLst/>
          </a:prstGeom>
          <a:noFill/>
        </p:spPr>
        <p:txBody>
          <a:bodyPr wrap="square" rtlCol="0">
            <a:spAutoFit/>
          </a:bodyPr>
          <a:lstStyle/>
          <a:p>
            <a:pPr fontAlgn="base">
              <a:lnSpc>
                <a:spcPct val="120000"/>
              </a:lnSpc>
              <a:spcBef>
                <a:spcPct val="0"/>
              </a:spcBef>
              <a:spcAft>
                <a:spcPct val="0"/>
              </a:spcAft>
            </a:pPr>
            <a:r>
              <a:rPr lang="zh-CN" altLang="en-US" sz="2800" b="1" dirty="0" smtClean="0">
                <a:solidFill>
                  <a:prstClr val="black"/>
                </a:solidFill>
                <a:latin typeface="微软雅黑"/>
              </a:rPr>
              <a:t>    </a:t>
            </a:r>
            <a:r>
              <a:rPr lang="en-US" altLang="zh-CN" sz="2800" b="1" dirty="0">
                <a:solidFill>
                  <a:srgbClr val="553D43"/>
                </a:solidFill>
                <a:latin typeface="+mn-ea"/>
              </a:rPr>
              <a:t>4</a:t>
            </a:r>
            <a:r>
              <a:rPr lang="zh-CN" altLang="en-US" sz="2800" b="1" dirty="0" smtClean="0">
                <a:solidFill>
                  <a:srgbClr val="553D43"/>
                </a:solidFill>
                <a:latin typeface="+mn-ea"/>
              </a:rPr>
              <a:t>、有关会议的几</a:t>
            </a:r>
            <a:r>
              <a:rPr lang="zh-CN" altLang="en-US" sz="2800" b="1" dirty="0">
                <a:solidFill>
                  <a:srgbClr val="553D43"/>
                </a:solidFill>
                <a:latin typeface="+mn-ea"/>
              </a:rPr>
              <a:t>点说明：</a:t>
            </a:r>
          </a:p>
          <a:p>
            <a:pPr fontAlgn="base">
              <a:lnSpc>
                <a:spcPct val="120000"/>
              </a:lnSpc>
              <a:spcBef>
                <a:spcPct val="0"/>
              </a:spcBef>
              <a:spcAft>
                <a:spcPct val="0"/>
              </a:spcAft>
            </a:pPr>
            <a:endParaRPr lang="zh-CN" altLang="en-US" sz="2000" b="1" dirty="0">
              <a:solidFill>
                <a:srgbClr val="553D43"/>
              </a:solidFill>
              <a:latin typeface="微软雅黑"/>
            </a:endParaRPr>
          </a:p>
          <a:p>
            <a:pPr lvl="2" fontAlgn="base">
              <a:lnSpc>
                <a:spcPct val="120000"/>
              </a:lnSpc>
              <a:spcBef>
                <a:spcPct val="0"/>
              </a:spcBef>
              <a:spcAft>
                <a:spcPct val="0"/>
              </a:spcAft>
            </a:pPr>
            <a:r>
              <a:rPr lang="zh-CN" altLang="en-US" sz="2400" dirty="0" smtClean="0">
                <a:solidFill>
                  <a:srgbClr val="553D43"/>
                </a:solidFill>
                <a:latin typeface="微软雅黑"/>
              </a:rPr>
              <a:t>（</a:t>
            </a:r>
            <a:r>
              <a:rPr lang="en-US" altLang="zh-CN" sz="2400" dirty="0" smtClean="0">
                <a:solidFill>
                  <a:srgbClr val="553D43"/>
                </a:solidFill>
                <a:latin typeface="微软雅黑"/>
              </a:rPr>
              <a:t>1</a:t>
            </a:r>
            <a:r>
              <a:rPr lang="zh-CN" altLang="en-US" sz="2400" dirty="0">
                <a:solidFill>
                  <a:srgbClr val="553D43"/>
                </a:solidFill>
                <a:latin typeface="微软雅黑"/>
              </a:rPr>
              <a:t>）</a:t>
            </a:r>
            <a:r>
              <a:rPr lang="zh-CN" altLang="en-US" sz="2400" dirty="0" smtClean="0">
                <a:solidFill>
                  <a:srgbClr val="553D43"/>
                </a:solidFill>
                <a:latin typeface="微软雅黑"/>
              </a:rPr>
              <a:t>申报</a:t>
            </a:r>
            <a:r>
              <a:rPr lang="zh-CN" altLang="en-US" sz="2400" dirty="0">
                <a:solidFill>
                  <a:srgbClr val="553D43"/>
                </a:solidFill>
                <a:latin typeface="微软雅黑"/>
              </a:rPr>
              <a:t>正高级</a:t>
            </a:r>
            <a:r>
              <a:rPr lang="zh-CN" altLang="en-US" sz="2400" dirty="0" smtClean="0">
                <a:solidFill>
                  <a:srgbClr val="553D43"/>
                </a:solidFill>
                <a:latin typeface="微软雅黑"/>
              </a:rPr>
              <a:t>人员须在</a:t>
            </a:r>
            <a:r>
              <a:rPr lang="zh-CN" altLang="en-US" sz="2400" dirty="0">
                <a:solidFill>
                  <a:srgbClr val="553D43"/>
                </a:solidFill>
                <a:latin typeface="微软雅黑"/>
              </a:rPr>
              <a:t>教授会、学部（系列）会议上作述职报告；</a:t>
            </a:r>
          </a:p>
          <a:p>
            <a:pPr lvl="2" fontAlgn="base">
              <a:lnSpc>
                <a:spcPct val="120000"/>
              </a:lnSpc>
              <a:spcBef>
                <a:spcPct val="0"/>
              </a:spcBef>
              <a:spcAft>
                <a:spcPct val="0"/>
              </a:spcAft>
            </a:pPr>
            <a:endParaRPr lang="zh-CN" altLang="en-US" sz="2400" dirty="0">
              <a:solidFill>
                <a:srgbClr val="553D43"/>
              </a:solidFill>
              <a:latin typeface="微软雅黑"/>
            </a:endParaRPr>
          </a:p>
          <a:p>
            <a:pPr lvl="2" fontAlgn="base">
              <a:lnSpc>
                <a:spcPct val="120000"/>
              </a:lnSpc>
              <a:spcBef>
                <a:spcPct val="0"/>
              </a:spcBef>
              <a:spcAft>
                <a:spcPct val="0"/>
              </a:spcAft>
            </a:pPr>
            <a:r>
              <a:rPr lang="zh-CN" altLang="en-US" sz="2400" dirty="0" smtClean="0">
                <a:solidFill>
                  <a:srgbClr val="553D43"/>
                </a:solidFill>
                <a:latin typeface="微软雅黑"/>
              </a:rPr>
              <a:t>（</a:t>
            </a:r>
            <a:r>
              <a:rPr lang="en-US" altLang="zh-CN" sz="2400" dirty="0" smtClean="0">
                <a:solidFill>
                  <a:srgbClr val="553D43"/>
                </a:solidFill>
                <a:latin typeface="微软雅黑"/>
              </a:rPr>
              <a:t>2</a:t>
            </a:r>
            <a:r>
              <a:rPr lang="zh-CN" altLang="en-US" sz="2400" dirty="0" smtClean="0">
                <a:solidFill>
                  <a:srgbClr val="553D43"/>
                </a:solidFill>
                <a:latin typeface="微软雅黑"/>
              </a:rPr>
              <a:t>）如</a:t>
            </a:r>
            <a:r>
              <a:rPr lang="zh-CN" altLang="en-US" sz="2400" dirty="0">
                <a:solidFill>
                  <a:srgbClr val="553D43"/>
                </a:solidFill>
                <a:latin typeface="微软雅黑"/>
              </a:rPr>
              <a:t>有高级职数限制</a:t>
            </a:r>
            <a:r>
              <a:rPr lang="zh-CN" altLang="en-US" sz="2400" dirty="0" smtClean="0">
                <a:solidFill>
                  <a:srgbClr val="553D43"/>
                </a:solidFill>
                <a:latin typeface="微软雅黑"/>
              </a:rPr>
              <a:t>，须在</a:t>
            </a:r>
            <a:r>
              <a:rPr lang="zh-CN" altLang="en-US" sz="2400" dirty="0">
                <a:solidFill>
                  <a:srgbClr val="553D43"/>
                </a:solidFill>
                <a:latin typeface="微软雅黑"/>
              </a:rPr>
              <a:t>学院教授会上进行差额推荐；</a:t>
            </a:r>
          </a:p>
          <a:p>
            <a:pPr lvl="2" fontAlgn="base">
              <a:lnSpc>
                <a:spcPct val="120000"/>
              </a:lnSpc>
              <a:spcBef>
                <a:spcPct val="0"/>
              </a:spcBef>
              <a:spcAft>
                <a:spcPct val="0"/>
              </a:spcAft>
            </a:pPr>
            <a:endParaRPr lang="zh-CN" altLang="en-US" sz="2400" dirty="0">
              <a:solidFill>
                <a:srgbClr val="553D43"/>
              </a:solidFill>
              <a:latin typeface="微软雅黑"/>
            </a:endParaRPr>
          </a:p>
          <a:p>
            <a:pPr lvl="2" fontAlgn="base">
              <a:lnSpc>
                <a:spcPct val="120000"/>
              </a:lnSpc>
              <a:spcBef>
                <a:spcPct val="0"/>
              </a:spcBef>
              <a:spcAft>
                <a:spcPct val="0"/>
              </a:spcAft>
            </a:pPr>
            <a:r>
              <a:rPr lang="zh-CN" altLang="en-US" sz="2400" dirty="0" smtClean="0">
                <a:solidFill>
                  <a:srgbClr val="553D43"/>
                </a:solidFill>
                <a:latin typeface="微软雅黑"/>
              </a:rPr>
              <a:t>（</a:t>
            </a:r>
            <a:r>
              <a:rPr lang="en-US" altLang="zh-CN" sz="2400" dirty="0" smtClean="0">
                <a:solidFill>
                  <a:srgbClr val="553D43"/>
                </a:solidFill>
                <a:latin typeface="微软雅黑"/>
              </a:rPr>
              <a:t>3</a:t>
            </a:r>
            <a:r>
              <a:rPr lang="zh-CN" altLang="en-US" sz="2400" dirty="0" smtClean="0">
                <a:solidFill>
                  <a:srgbClr val="553D43"/>
                </a:solidFill>
                <a:latin typeface="微软雅黑"/>
              </a:rPr>
              <a:t>）所有</a:t>
            </a:r>
            <a:r>
              <a:rPr lang="zh-CN" altLang="en-US" sz="2400" dirty="0">
                <a:solidFill>
                  <a:srgbClr val="553D43"/>
                </a:solidFill>
                <a:latin typeface="微软雅黑"/>
              </a:rPr>
              <a:t>会议出席成员数</a:t>
            </a:r>
            <a:r>
              <a:rPr lang="zh-CN" altLang="en-US" sz="2400" dirty="0" smtClean="0">
                <a:solidFill>
                  <a:srgbClr val="553D43"/>
                </a:solidFill>
                <a:latin typeface="微软雅黑"/>
              </a:rPr>
              <a:t>均须</a:t>
            </a:r>
            <a:r>
              <a:rPr lang="zh-CN" altLang="en-US" sz="2800" dirty="0" smtClean="0">
                <a:solidFill>
                  <a:srgbClr val="FF0000"/>
                </a:solidFill>
                <a:latin typeface="微软雅黑"/>
              </a:rPr>
              <a:t>超过</a:t>
            </a:r>
            <a:r>
              <a:rPr lang="zh-CN" altLang="en-US" sz="2400" dirty="0">
                <a:solidFill>
                  <a:srgbClr val="553D43"/>
                </a:solidFill>
                <a:latin typeface="微软雅黑"/>
              </a:rPr>
              <a:t>应到成员数</a:t>
            </a:r>
            <a:r>
              <a:rPr lang="en-US" altLang="zh-CN" sz="2400" dirty="0">
                <a:solidFill>
                  <a:srgbClr val="553D43"/>
                </a:solidFill>
                <a:latin typeface="微软雅黑"/>
              </a:rPr>
              <a:t>2/3</a:t>
            </a:r>
            <a:r>
              <a:rPr lang="zh-CN" altLang="en-US" sz="2400" dirty="0">
                <a:solidFill>
                  <a:srgbClr val="553D43"/>
                </a:solidFill>
                <a:latin typeface="微软雅黑"/>
              </a:rPr>
              <a:t>以上会议有效；推荐</a:t>
            </a:r>
            <a:r>
              <a:rPr lang="zh-CN" altLang="en-US" sz="2400" dirty="0" smtClean="0">
                <a:solidFill>
                  <a:srgbClr val="553D43"/>
                </a:solidFill>
                <a:latin typeface="微软雅黑"/>
              </a:rPr>
              <a:t>人             </a:t>
            </a:r>
            <a:r>
              <a:rPr lang="zh-CN" altLang="en-US" sz="2400" dirty="0" smtClean="0">
                <a:solidFill>
                  <a:srgbClr val="553D43"/>
                </a:solidFill>
                <a:latin typeface="微软雅黑"/>
              </a:rPr>
              <a:t> 选</a:t>
            </a:r>
            <a:r>
              <a:rPr lang="en-US" altLang="zh-CN" sz="2400" dirty="0" smtClean="0">
                <a:solidFill>
                  <a:srgbClr val="553D43"/>
                </a:solidFill>
                <a:latin typeface="微软雅黑"/>
              </a:rPr>
              <a:t>“</a:t>
            </a:r>
            <a:r>
              <a:rPr lang="zh-CN" altLang="en-US" sz="2400" dirty="0" smtClean="0">
                <a:solidFill>
                  <a:srgbClr val="553D43"/>
                </a:solidFill>
                <a:latin typeface="微软雅黑"/>
              </a:rPr>
              <a:t>同意</a:t>
            </a:r>
            <a:r>
              <a:rPr lang="en-US" altLang="zh-CN" sz="2400" dirty="0" smtClean="0">
                <a:solidFill>
                  <a:srgbClr val="553D43"/>
                </a:solidFill>
                <a:latin typeface="微软雅黑"/>
              </a:rPr>
              <a:t>”</a:t>
            </a:r>
            <a:r>
              <a:rPr lang="zh-CN" altLang="en-US" sz="2400" dirty="0" smtClean="0">
                <a:solidFill>
                  <a:srgbClr val="553D43"/>
                </a:solidFill>
                <a:latin typeface="微软雅黑"/>
              </a:rPr>
              <a:t>票数须</a:t>
            </a:r>
            <a:r>
              <a:rPr lang="zh-CN" altLang="en-US" sz="2800" dirty="0" smtClean="0">
                <a:solidFill>
                  <a:srgbClr val="FF0000"/>
                </a:solidFill>
                <a:latin typeface="微软雅黑"/>
              </a:rPr>
              <a:t>超过</a:t>
            </a:r>
            <a:r>
              <a:rPr lang="zh-CN" altLang="en-US" sz="2400" dirty="0">
                <a:solidFill>
                  <a:srgbClr val="553D43"/>
                </a:solidFill>
                <a:latin typeface="微软雅黑"/>
              </a:rPr>
              <a:t>出席成员数</a:t>
            </a:r>
            <a:r>
              <a:rPr lang="en-US" altLang="zh-CN" sz="2400" dirty="0">
                <a:solidFill>
                  <a:srgbClr val="553D43"/>
                </a:solidFill>
                <a:latin typeface="微软雅黑"/>
              </a:rPr>
              <a:t>2/3</a:t>
            </a:r>
            <a:r>
              <a:rPr lang="zh-CN" altLang="en-US" sz="2400" dirty="0">
                <a:solidFill>
                  <a:srgbClr val="553D43"/>
                </a:solidFill>
                <a:latin typeface="微软雅黑"/>
              </a:rPr>
              <a:t>为通过。</a:t>
            </a:r>
          </a:p>
        </p:txBody>
      </p:sp>
    </p:spTree>
    <p:extLst>
      <p:ext uri="{BB962C8B-B14F-4D97-AF65-F5344CB8AC3E}">
        <p14:creationId xmlns:p14="http://schemas.microsoft.com/office/powerpoint/2010/main" val="496520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3" name="组合 2"/>
          <p:cNvGrpSpPr/>
          <p:nvPr/>
        </p:nvGrpSpPr>
        <p:grpSpPr>
          <a:xfrm>
            <a:off x="0" y="312813"/>
            <a:ext cx="4064000" cy="820816"/>
            <a:chOff x="0" y="651420"/>
            <a:chExt cx="4064000" cy="820816"/>
          </a:xfrm>
        </p:grpSpPr>
        <p:sp>
          <p:nvSpPr>
            <p:cNvPr id="4" name="矩形 3"/>
            <p:cNvSpPr/>
            <p:nvPr/>
          </p:nvSpPr>
          <p:spPr>
            <a:xfrm>
              <a:off x="0" y="65142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8192" y="769439"/>
              <a:ext cx="3467616" cy="584775"/>
            </a:xfrm>
            <a:prstGeom prst="rect">
              <a:avLst/>
            </a:prstGeom>
          </p:spPr>
          <p:txBody>
            <a:bodyPr wrap="none">
              <a:spAutoFit/>
            </a:bodyPr>
            <a:lstStyle/>
            <a:p>
              <a:pPr lvl="0"/>
              <a:r>
                <a:rPr lang="zh-CN" altLang="en-US" sz="3200" b="1" dirty="0">
                  <a:solidFill>
                    <a:schemeClr val="bg1"/>
                  </a:solidFill>
                </a:rPr>
                <a:t>四</a:t>
              </a:r>
              <a:r>
                <a:rPr lang="zh-CN" altLang="en-US" sz="3200" b="1" dirty="0" smtClean="0">
                  <a:solidFill>
                    <a:schemeClr val="bg1"/>
                  </a:solidFill>
                </a:rPr>
                <a:t>、有关注意事项</a:t>
              </a:r>
              <a:endParaRPr lang="zh-CN" altLang="en-US" sz="3200" b="1" dirty="0">
                <a:solidFill>
                  <a:schemeClr val="bg1"/>
                </a:solidFill>
              </a:endParaRPr>
            </a:p>
          </p:txBody>
        </p:sp>
      </p:grpSp>
      <p:graphicFrame>
        <p:nvGraphicFramePr>
          <p:cNvPr id="12" name="图示 11"/>
          <p:cNvGraphicFramePr/>
          <p:nvPr>
            <p:extLst>
              <p:ext uri="{D42A27DB-BD31-4B8C-83A1-F6EECF244321}">
                <p14:modId xmlns:p14="http://schemas.microsoft.com/office/powerpoint/2010/main" val="2957108468"/>
              </p:ext>
            </p:extLst>
          </p:nvPr>
        </p:nvGraphicFramePr>
        <p:xfrm>
          <a:off x="495300" y="1447800"/>
          <a:ext cx="11112500" cy="4220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02756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3" name="组合 2"/>
          <p:cNvGrpSpPr/>
          <p:nvPr/>
        </p:nvGrpSpPr>
        <p:grpSpPr>
          <a:xfrm>
            <a:off x="0" y="194793"/>
            <a:ext cx="4064000" cy="820816"/>
            <a:chOff x="0" y="533400"/>
            <a:chExt cx="4064000" cy="820816"/>
          </a:xfrm>
        </p:grpSpPr>
        <p:sp>
          <p:nvSpPr>
            <p:cNvPr id="4" name="矩形 3"/>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9022" y="651420"/>
              <a:ext cx="3467616" cy="584775"/>
            </a:xfrm>
            <a:prstGeom prst="rect">
              <a:avLst/>
            </a:prstGeom>
          </p:spPr>
          <p:txBody>
            <a:bodyPr wrap="none">
              <a:spAutoFit/>
            </a:bodyPr>
            <a:lstStyle/>
            <a:p>
              <a:pPr lvl="0"/>
              <a:r>
                <a:rPr lang="zh-CN" altLang="en-US" sz="3200" b="1" dirty="0">
                  <a:solidFill>
                    <a:schemeClr val="bg1"/>
                  </a:solidFill>
                </a:rPr>
                <a:t>四</a:t>
              </a:r>
              <a:r>
                <a:rPr lang="zh-CN" altLang="en-US" sz="3200" b="1" dirty="0" smtClean="0">
                  <a:solidFill>
                    <a:schemeClr val="bg1"/>
                  </a:solidFill>
                </a:rPr>
                <a:t>、有关注意事项</a:t>
              </a:r>
              <a:endParaRPr lang="zh-CN" altLang="en-US" sz="3200" b="1" dirty="0">
                <a:solidFill>
                  <a:schemeClr val="bg1"/>
                </a:solidFill>
              </a:endParaRPr>
            </a:p>
          </p:txBody>
        </p:sp>
      </p:grpSp>
      <p:sp>
        <p:nvSpPr>
          <p:cNvPr id="2" name="TextBox 1"/>
          <p:cNvSpPr txBox="1"/>
          <p:nvPr/>
        </p:nvSpPr>
        <p:spPr>
          <a:xfrm>
            <a:off x="635000" y="1574800"/>
            <a:ext cx="10401300" cy="4708981"/>
          </a:xfrm>
          <a:prstGeom prst="rect">
            <a:avLst/>
          </a:prstGeom>
          <a:noFill/>
        </p:spPr>
        <p:txBody>
          <a:bodyPr wrap="square" rtlCol="0">
            <a:spAutoFit/>
          </a:bodyPr>
          <a:lstStyle/>
          <a:p>
            <a:pPr>
              <a:lnSpc>
                <a:spcPct val="150000"/>
              </a:lnSpc>
            </a:pPr>
            <a:r>
              <a:rPr lang="zh-CN" altLang="en-US" sz="3200" b="1" dirty="0" smtClean="0">
                <a:solidFill>
                  <a:srgbClr val="553D43"/>
                </a:solidFill>
                <a:latin typeface="+mn-ea"/>
              </a:rPr>
              <a:t>有关人员</a:t>
            </a:r>
            <a:r>
              <a:rPr lang="zh-CN" altLang="en-US" sz="3200" b="1" dirty="0" smtClean="0">
                <a:solidFill>
                  <a:srgbClr val="553D43"/>
                </a:solidFill>
                <a:latin typeface="+mn-ea"/>
              </a:rPr>
              <a:t>的说明：</a:t>
            </a:r>
            <a:endParaRPr lang="en-US" altLang="zh-CN" sz="3200" b="1" dirty="0" smtClean="0">
              <a:solidFill>
                <a:srgbClr val="553D43"/>
              </a:solidFill>
              <a:latin typeface="+mn-ea"/>
            </a:endParaRPr>
          </a:p>
          <a:p>
            <a:pPr marL="285750" indent="-285750">
              <a:lnSpc>
                <a:spcPct val="150000"/>
              </a:lnSpc>
              <a:buFont typeface="Wingdings" pitchFamily="2" charset="2"/>
              <a:buChar char="n"/>
            </a:pPr>
            <a:r>
              <a:rPr lang="zh-CN" altLang="en-US" sz="2400" dirty="0" smtClean="0">
                <a:solidFill>
                  <a:srgbClr val="553D43"/>
                </a:solidFill>
                <a:latin typeface="+mn-ea"/>
              </a:rPr>
              <a:t>入选国家级、省级高层次人才项目，可简化聘任程序，经单位考核推荐，直接提交校聘委会审议。</a:t>
            </a:r>
            <a:endParaRPr lang="en-US" altLang="zh-CN" sz="2400" dirty="0" smtClean="0">
              <a:solidFill>
                <a:srgbClr val="553D43"/>
              </a:solidFill>
              <a:latin typeface="+mn-ea"/>
            </a:endParaRPr>
          </a:p>
          <a:p>
            <a:pPr marL="285750" indent="-285750">
              <a:lnSpc>
                <a:spcPct val="150000"/>
              </a:lnSpc>
              <a:buFont typeface="Wingdings" pitchFamily="2" charset="2"/>
              <a:buChar char="n"/>
            </a:pPr>
            <a:r>
              <a:rPr lang="zh-CN" altLang="en-US" sz="2400" dirty="0" smtClean="0">
                <a:solidFill>
                  <a:srgbClr val="553D43"/>
                </a:solidFill>
                <a:latin typeface="+mn-ea"/>
              </a:rPr>
              <a:t>海外</a:t>
            </a:r>
            <a:r>
              <a:rPr lang="zh-CN" altLang="en-US" sz="2400" dirty="0">
                <a:solidFill>
                  <a:srgbClr val="553D43"/>
                </a:solidFill>
                <a:latin typeface="+mn-ea"/>
              </a:rPr>
              <a:t>引进的具有博士学位以上人才在来校工作</a:t>
            </a:r>
            <a:r>
              <a:rPr lang="zh-CN" altLang="en-US" sz="2400" dirty="0">
                <a:solidFill>
                  <a:srgbClr val="FF0000"/>
                </a:solidFill>
                <a:latin typeface="+mn-ea"/>
              </a:rPr>
              <a:t>两年</a:t>
            </a:r>
            <a:r>
              <a:rPr lang="zh-CN" altLang="en-US" sz="2400" dirty="0">
                <a:solidFill>
                  <a:srgbClr val="553D43"/>
                </a:solidFill>
                <a:latin typeface="+mn-ea"/>
              </a:rPr>
              <a:t>内，</a:t>
            </a:r>
            <a:r>
              <a:rPr lang="zh-CN" altLang="en-US" sz="2400" dirty="0">
                <a:solidFill>
                  <a:srgbClr val="FF0000"/>
                </a:solidFill>
                <a:latin typeface="+mn-ea"/>
              </a:rPr>
              <a:t>首次</a:t>
            </a:r>
            <a:r>
              <a:rPr lang="zh-CN" altLang="en-US" sz="2400" dirty="0">
                <a:solidFill>
                  <a:srgbClr val="553D43"/>
                </a:solidFill>
                <a:latin typeface="+mn-ea"/>
              </a:rPr>
              <a:t>申报专业技术职务时，可不受任职时间限制，根据其实际专业技术水平、能力和业绩</a:t>
            </a:r>
            <a:r>
              <a:rPr lang="zh-CN" altLang="en-US" sz="2400" dirty="0" smtClean="0">
                <a:solidFill>
                  <a:srgbClr val="553D43"/>
                </a:solidFill>
                <a:latin typeface="+mn-ea"/>
              </a:rPr>
              <a:t>成果直接应聘</a:t>
            </a:r>
            <a:r>
              <a:rPr lang="zh-CN" altLang="en-US" sz="2400" dirty="0">
                <a:solidFill>
                  <a:srgbClr val="553D43"/>
                </a:solidFill>
                <a:latin typeface="+mn-ea"/>
              </a:rPr>
              <a:t>相应的专业技术</a:t>
            </a:r>
            <a:r>
              <a:rPr lang="zh-CN" altLang="en-US" sz="2400" dirty="0" smtClean="0">
                <a:solidFill>
                  <a:srgbClr val="553D43"/>
                </a:solidFill>
                <a:latin typeface="+mn-ea"/>
              </a:rPr>
              <a:t>职务。</a:t>
            </a:r>
            <a:endParaRPr lang="en-US" altLang="zh-CN" sz="2400" dirty="0" smtClean="0">
              <a:solidFill>
                <a:srgbClr val="553D43"/>
              </a:solidFill>
              <a:latin typeface="+mn-ea"/>
            </a:endParaRPr>
          </a:p>
          <a:p>
            <a:pPr marL="285750" indent="-285750">
              <a:lnSpc>
                <a:spcPct val="150000"/>
              </a:lnSpc>
              <a:buFont typeface="Wingdings" pitchFamily="2" charset="2"/>
              <a:buChar char="n"/>
            </a:pPr>
            <a:r>
              <a:rPr lang="zh-CN" altLang="en-US" sz="2400" dirty="0" smtClean="0">
                <a:solidFill>
                  <a:srgbClr val="553D43"/>
                </a:solidFill>
                <a:latin typeface="+mn-ea"/>
              </a:rPr>
              <a:t>博士后</a:t>
            </a:r>
            <a:r>
              <a:rPr lang="zh-CN" altLang="en-US" sz="2400" dirty="0">
                <a:solidFill>
                  <a:srgbClr val="553D43"/>
                </a:solidFill>
                <a:latin typeface="+mn-ea"/>
              </a:rPr>
              <a:t>出站人员在站进行博士后研究的时间可视同担任</a:t>
            </a:r>
            <a:r>
              <a:rPr lang="zh-CN" altLang="en-US" sz="2400" dirty="0" smtClean="0">
                <a:solidFill>
                  <a:srgbClr val="553D43"/>
                </a:solidFill>
                <a:latin typeface="+mn-ea"/>
              </a:rPr>
              <a:t>中级职务</a:t>
            </a:r>
            <a:r>
              <a:rPr lang="zh-CN" altLang="en-US" sz="2400" dirty="0">
                <a:solidFill>
                  <a:srgbClr val="553D43"/>
                </a:solidFill>
                <a:latin typeface="+mn-ea"/>
              </a:rPr>
              <a:t>任职</a:t>
            </a:r>
            <a:r>
              <a:rPr lang="zh-CN" altLang="en-US" sz="2400" dirty="0" smtClean="0">
                <a:solidFill>
                  <a:srgbClr val="553D43"/>
                </a:solidFill>
                <a:latin typeface="+mn-ea"/>
              </a:rPr>
              <a:t>年限。</a:t>
            </a:r>
            <a:endParaRPr lang="en-US" altLang="zh-CN" sz="2400" dirty="0" smtClean="0">
              <a:solidFill>
                <a:srgbClr val="553D43"/>
              </a:solidFill>
              <a:latin typeface="+mn-ea"/>
            </a:endParaRPr>
          </a:p>
          <a:p>
            <a:pPr>
              <a:lnSpc>
                <a:spcPct val="150000"/>
              </a:lnSpc>
            </a:pPr>
            <a:endParaRPr lang="zh-CN" altLang="en-US" sz="2400" dirty="0">
              <a:solidFill>
                <a:srgbClr val="553D43"/>
              </a:solidFill>
              <a:latin typeface="+mn-ea"/>
            </a:endParaRPr>
          </a:p>
        </p:txBody>
      </p:sp>
    </p:spTree>
    <p:extLst>
      <p:ext uri="{BB962C8B-B14F-4D97-AF65-F5344CB8AC3E}">
        <p14:creationId xmlns:p14="http://schemas.microsoft.com/office/powerpoint/2010/main" val="1618033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3" name="组合 2"/>
          <p:cNvGrpSpPr/>
          <p:nvPr/>
        </p:nvGrpSpPr>
        <p:grpSpPr>
          <a:xfrm>
            <a:off x="0" y="194793"/>
            <a:ext cx="4064000" cy="820816"/>
            <a:chOff x="0" y="533400"/>
            <a:chExt cx="4064000" cy="820816"/>
          </a:xfrm>
        </p:grpSpPr>
        <p:sp>
          <p:nvSpPr>
            <p:cNvPr id="4" name="矩形 3"/>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9022" y="651420"/>
              <a:ext cx="3467616" cy="584775"/>
            </a:xfrm>
            <a:prstGeom prst="rect">
              <a:avLst/>
            </a:prstGeom>
          </p:spPr>
          <p:txBody>
            <a:bodyPr wrap="none">
              <a:spAutoFit/>
            </a:bodyPr>
            <a:lstStyle/>
            <a:p>
              <a:pPr lvl="0"/>
              <a:r>
                <a:rPr lang="zh-CN" altLang="en-US" sz="3200" b="1" dirty="0">
                  <a:solidFill>
                    <a:schemeClr val="bg1"/>
                  </a:solidFill>
                </a:rPr>
                <a:t>四</a:t>
              </a:r>
              <a:r>
                <a:rPr lang="zh-CN" altLang="en-US" sz="3200" b="1" dirty="0" smtClean="0">
                  <a:solidFill>
                    <a:schemeClr val="bg1"/>
                  </a:solidFill>
                </a:rPr>
                <a:t>、有关注意事项</a:t>
              </a:r>
              <a:endParaRPr lang="zh-CN" altLang="en-US" sz="3200" b="1" dirty="0">
                <a:solidFill>
                  <a:schemeClr val="bg1"/>
                </a:solidFill>
              </a:endParaRPr>
            </a:p>
          </p:txBody>
        </p:sp>
      </p:grpSp>
      <p:sp>
        <p:nvSpPr>
          <p:cNvPr id="2" name="TextBox 1"/>
          <p:cNvSpPr txBox="1"/>
          <p:nvPr/>
        </p:nvSpPr>
        <p:spPr>
          <a:xfrm>
            <a:off x="584200" y="1473200"/>
            <a:ext cx="10401300" cy="3046988"/>
          </a:xfrm>
          <a:prstGeom prst="rect">
            <a:avLst/>
          </a:prstGeom>
          <a:noFill/>
        </p:spPr>
        <p:txBody>
          <a:bodyPr wrap="square" rtlCol="0">
            <a:spAutoFit/>
          </a:bodyPr>
          <a:lstStyle/>
          <a:p>
            <a:pPr>
              <a:lnSpc>
                <a:spcPct val="150000"/>
              </a:lnSpc>
            </a:pPr>
            <a:r>
              <a:rPr lang="zh-CN" altLang="en-US" sz="3200" b="1" dirty="0" smtClean="0">
                <a:solidFill>
                  <a:srgbClr val="553D43"/>
                </a:solidFill>
                <a:latin typeface="+mn-ea"/>
              </a:rPr>
              <a:t>关于论文的说明：</a:t>
            </a:r>
            <a:endParaRPr lang="en-US" altLang="zh-CN" sz="3200" b="1" dirty="0" smtClean="0">
              <a:solidFill>
                <a:srgbClr val="553D43"/>
              </a:solidFill>
              <a:latin typeface="+mn-ea"/>
            </a:endParaRPr>
          </a:p>
          <a:p>
            <a:pPr marL="800100" lvl="1" indent="-342900">
              <a:lnSpc>
                <a:spcPct val="150000"/>
              </a:lnSpc>
              <a:buFont typeface="Wingdings" pitchFamily="2" charset="2"/>
              <a:buChar char="n"/>
            </a:pPr>
            <a:r>
              <a:rPr lang="zh-CN" altLang="en-US" sz="2400" dirty="0" smtClean="0">
                <a:solidFill>
                  <a:srgbClr val="553D43"/>
                </a:solidFill>
                <a:latin typeface="+mn-ea"/>
              </a:rPr>
              <a:t>论文</a:t>
            </a:r>
            <a:r>
              <a:rPr lang="zh-CN" altLang="en-US" sz="2400" dirty="0">
                <a:solidFill>
                  <a:srgbClr val="553D43"/>
                </a:solidFill>
                <a:latin typeface="+mn-ea"/>
              </a:rPr>
              <a:t>须为独立或作为第一作者、通讯作者公开发表的</a:t>
            </a:r>
            <a:r>
              <a:rPr lang="zh-CN" altLang="en-US" sz="2400" dirty="0" smtClean="0">
                <a:solidFill>
                  <a:srgbClr val="553D43"/>
                </a:solidFill>
                <a:latin typeface="+mn-ea"/>
              </a:rPr>
              <a:t>学术论文。通讯作者以图书馆出具的检索报告为准（须是第一通讯作者）。</a:t>
            </a:r>
            <a:endParaRPr lang="en-US" altLang="zh-CN" sz="2400" dirty="0" smtClean="0">
              <a:solidFill>
                <a:srgbClr val="553D43"/>
              </a:solidFill>
              <a:latin typeface="+mn-ea"/>
            </a:endParaRPr>
          </a:p>
          <a:p>
            <a:pPr marL="800100" lvl="1" indent="-342900">
              <a:lnSpc>
                <a:spcPct val="150000"/>
              </a:lnSpc>
              <a:buFont typeface="Wingdings" pitchFamily="2" charset="2"/>
              <a:buChar char="n"/>
            </a:pPr>
            <a:r>
              <a:rPr lang="en-US" altLang="zh-CN" sz="2400" dirty="0" smtClean="0">
                <a:solidFill>
                  <a:srgbClr val="553D43"/>
                </a:solidFill>
                <a:latin typeface="+mn-ea"/>
              </a:rPr>
              <a:t>SCI/SCIE</a:t>
            </a:r>
            <a:r>
              <a:rPr lang="zh-CN" altLang="en-US" sz="2400" dirty="0" smtClean="0">
                <a:solidFill>
                  <a:srgbClr val="553D43"/>
                </a:solidFill>
                <a:latin typeface="+mn-ea"/>
              </a:rPr>
              <a:t>、</a:t>
            </a:r>
            <a:r>
              <a:rPr lang="en-US" altLang="zh-CN" sz="2400" dirty="0" smtClean="0">
                <a:solidFill>
                  <a:srgbClr val="553D43"/>
                </a:solidFill>
                <a:latin typeface="+mn-ea"/>
              </a:rPr>
              <a:t>EI </a:t>
            </a:r>
            <a:r>
              <a:rPr lang="zh-CN" altLang="en-US" sz="2400" dirty="0" smtClean="0">
                <a:solidFill>
                  <a:srgbClr val="553D43"/>
                </a:solidFill>
                <a:latin typeface="+mn-ea"/>
              </a:rPr>
              <a:t>期刊影响因子及分区情况以校科技处公布的当年度有关统计数据为准。</a:t>
            </a:r>
            <a:endParaRPr lang="zh-CN" altLang="en-US" sz="2400" dirty="0">
              <a:solidFill>
                <a:srgbClr val="553D43"/>
              </a:solidFill>
              <a:latin typeface="+mn-ea"/>
            </a:endParaRPr>
          </a:p>
        </p:txBody>
      </p:sp>
    </p:spTree>
    <p:extLst>
      <p:ext uri="{BB962C8B-B14F-4D97-AF65-F5344CB8AC3E}">
        <p14:creationId xmlns:p14="http://schemas.microsoft.com/office/powerpoint/2010/main" val="33485017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sp>
        <p:nvSpPr>
          <p:cNvPr id="6" name="椭圆 5"/>
          <p:cNvSpPr/>
          <p:nvPr/>
        </p:nvSpPr>
        <p:spPr>
          <a:xfrm>
            <a:off x="2292350" y="1273175"/>
            <a:ext cx="6309360" cy="40309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12300" name="文本框 12300"/>
          <p:cNvSpPr txBox="1"/>
          <p:nvPr/>
        </p:nvSpPr>
        <p:spPr>
          <a:xfrm>
            <a:off x="8101965" y="4557395"/>
            <a:ext cx="3194050" cy="1207770"/>
          </a:xfrm>
          <a:prstGeom prst="rect">
            <a:avLst/>
          </a:prstGeom>
          <a:noFill/>
          <a:ln w="9525">
            <a:noFill/>
            <a:miter/>
          </a:ln>
        </p:spPr>
        <p:txBody>
          <a:bodyPr wrap="square" anchor="t">
            <a:spAutoFit/>
          </a:bodyPr>
          <a:lstStyle/>
          <a:p>
            <a:pPr fontAlgn="base">
              <a:spcBef>
                <a:spcPct val="0"/>
              </a:spcBef>
              <a:spcAft>
                <a:spcPct val="0"/>
              </a:spcAft>
            </a:pPr>
            <a:r>
              <a:rPr lang="zh-CN" altLang="en-US" b="1" dirty="0">
                <a:solidFill>
                  <a:srgbClr val="553D43"/>
                </a:solidFill>
                <a:latin typeface="微软雅黑"/>
              </a:rPr>
              <a:t>联系人</a:t>
            </a:r>
            <a:r>
              <a:rPr lang="zh-CN" altLang="en-US" b="1" dirty="0" smtClean="0">
                <a:solidFill>
                  <a:srgbClr val="553D43"/>
                </a:solidFill>
                <a:latin typeface="微软雅黑"/>
              </a:rPr>
              <a:t>: 王</a:t>
            </a:r>
            <a:r>
              <a:rPr lang="zh-CN" altLang="en-US" b="1" dirty="0">
                <a:solidFill>
                  <a:srgbClr val="553D43"/>
                </a:solidFill>
                <a:latin typeface="微软雅黑"/>
              </a:rPr>
              <a:t>彩</a:t>
            </a:r>
            <a:r>
              <a:rPr lang="zh-CN" altLang="en-US" b="1" dirty="0" smtClean="0">
                <a:solidFill>
                  <a:srgbClr val="553D43"/>
                </a:solidFill>
                <a:latin typeface="微软雅黑"/>
              </a:rPr>
              <a:t>定   张亮</a:t>
            </a:r>
            <a:endParaRPr lang="zh-CN" altLang="en-US" b="1" dirty="0">
              <a:solidFill>
                <a:srgbClr val="553D43"/>
              </a:solidFill>
              <a:latin typeface="微软雅黑"/>
            </a:endParaRPr>
          </a:p>
          <a:p>
            <a:pPr fontAlgn="base">
              <a:spcBef>
                <a:spcPct val="0"/>
              </a:spcBef>
              <a:spcAft>
                <a:spcPct val="0"/>
              </a:spcAft>
            </a:pPr>
            <a:r>
              <a:rPr lang="zh-CN" altLang="en-US" b="1" dirty="0">
                <a:solidFill>
                  <a:srgbClr val="553D43"/>
                </a:solidFill>
                <a:latin typeface="微软雅黑"/>
              </a:rPr>
              <a:t>联系电话：22865285</a:t>
            </a:r>
          </a:p>
          <a:p>
            <a:pPr fontAlgn="base">
              <a:spcBef>
                <a:spcPct val="0"/>
              </a:spcBef>
              <a:spcAft>
                <a:spcPct val="0"/>
              </a:spcAft>
            </a:pPr>
            <a:r>
              <a:rPr lang="zh-CN" altLang="en-US" b="1" dirty="0">
                <a:solidFill>
                  <a:srgbClr val="553D43"/>
                </a:solidFill>
                <a:latin typeface="微软雅黑"/>
              </a:rPr>
              <a:t>邮箱</a:t>
            </a:r>
            <a:r>
              <a:rPr lang="zh-CN" altLang="en-US" dirty="0">
                <a:solidFill>
                  <a:srgbClr val="553D43"/>
                </a:solidFill>
                <a:latin typeface="微软雅黑"/>
              </a:rPr>
              <a:t>: </a:t>
            </a:r>
            <a:r>
              <a:rPr lang="en-US" altLang="zh-CN" b="1" dirty="0">
                <a:solidFill>
                  <a:srgbClr val="553D43"/>
                </a:solidFill>
                <a:latin typeface="微软雅黑"/>
              </a:rPr>
              <a:t>175682006</a:t>
            </a:r>
            <a:r>
              <a:rPr lang="zh-CN" altLang="en-US" b="1" dirty="0">
                <a:solidFill>
                  <a:srgbClr val="553D43"/>
                </a:solidFill>
                <a:latin typeface="微软雅黑"/>
              </a:rPr>
              <a:t>@</a:t>
            </a:r>
            <a:r>
              <a:rPr lang="en-US" altLang="zh-CN" b="1" dirty="0">
                <a:solidFill>
                  <a:srgbClr val="553D43"/>
                </a:solidFill>
                <a:latin typeface="微软雅黑"/>
              </a:rPr>
              <a:t>qq.com</a:t>
            </a:r>
            <a:r>
              <a:rPr lang="zh-CN" altLang="en-US" b="1" dirty="0">
                <a:solidFill>
                  <a:srgbClr val="553D43"/>
                </a:solidFill>
                <a:latin typeface="微软雅黑"/>
              </a:rPr>
              <a:t>地址：行政北楼西218室</a:t>
            </a:r>
            <a:endParaRPr lang="zh-CN" altLang="en-US" dirty="0">
              <a:solidFill>
                <a:srgbClr val="553D43"/>
              </a:solidFill>
              <a:latin typeface="微软雅黑"/>
            </a:endParaRPr>
          </a:p>
        </p:txBody>
      </p:sp>
      <p:grpSp>
        <p:nvGrpSpPr>
          <p:cNvPr id="8" name="组合 7"/>
          <p:cNvGrpSpPr/>
          <p:nvPr/>
        </p:nvGrpSpPr>
        <p:grpSpPr>
          <a:xfrm>
            <a:off x="2753995" y="979170"/>
            <a:ext cx="5278120" cy="4613275"/>
            <a:chOff x="3845" y="1606"/>
            <a:chExt cx="7911" cy="6996"/>
          </a:xfrm>
        </p:grpSpPr>
        <p:pic>
          <p:nvPicPr>
            <p:cNvPr id="2" name="Picture 52" descr="circle"/>
            <p:cNvPicPr>
              <a:picLocks noChangeAspect="1"/>
            </p:cNvPicPr>
            <p:nvPr/>
          </p:nvPicPr>
          <p:blipFill>
            <a:blip r:embed="rId2"/>
            <a:srcRect/>
            <a:stretch>
              <a:fillRect/>
            </a:stretch>
          </p:blipFill>
          <p:spPr>
            <a:xfrm>
              <a:off x="3845" y="1606"/>
              <a:ext cx="7911" cy="6996"/>
            </a:xfrm>
            <a:prstGeom prst="rect">
              <a:avLst/>
            </a:prstGeom>
            <a:noFill/>
            <a:ln w="9525">
              <a:noFill/>
              <a:miter/>
            </a:ln>
          </p:spPr>
        </p:pic>
        <p:sp>
          <p:nvSpPr>
            <p:cNvPr id="7" name="文本框 6"/>
            <p:cNvSpPr txBox="1"/>
            <p:nvPr/>
          </p:nvSpPr>
          <p:spPr>
            <a:xfrm>
              <a:off x="4766" y="4452"/>
              <a:ext cx="6103" cy="2324"/>
            </a:xfrm>
            <a:prstGeom prst="rect">
              <a:avLst/>
            </a:prstGeom>
            <a:noFill/>
          </p:spPr>
          <p:txBody>
            <a:bodyPr wrap="square" rtlCol="0">
              <a:spAutoFit/>
            </a:bodyPr>
            <a:lstStyle/>
            <a:p>
              <a:pPr algn="ctr" fontAlgn="base">
                <a:spcBef>
                  <a:spcPct val="0"/>
                </a:spcBef>
                <a:spcAft>
                  <a:spcPct val="0"/>
                </a:spcAft>
              </a:pPr>
              <a:r>
                <a:rPr lang="zh-CN" altLang="en-US" sz="3600">
                  <a:solidFill>
                    <a:prstClr val="black"/>
                  </a:solidFill>
                  <a:latin typeface="微软雅黑"/>
                </a:rPr>
                <a:t>祝大家申报成功</a:t>
              </a:r>
              <a:r>
                <a:rPr lang="en-US" altLang="zh-CN" sz="3600">
                  <a:solidFill>
                    <a:prstClr val="black"/>
                  </a:solidFill>
                  <a:latin typeface="微软雅黑"/>
                </a:rPr>
                <a:t>!</a:t>
              </a:r>
            </a:p>
            <a:p>
              <a:pPr algn="ctr" fontAlgn="base">
                <a:spcBef>
                  <a:spcPct val="0"/>
                </a:spcBef>
                <a:spcAft>
                  <a:spcPct val="0"/>
                </a:spcAft>
              </a:pPr>
              <a:endParaRPr lang="en-US" altLang="zh-CN" sz="3600">
                <a:solidFill>
                  <a:srgbClr val="C00000"/>
                </a:solidFill>
                <a:latin typeface="微软雅黑"/>
              </a:endParaRPr>
            </a:p>
            <a:p>
              <a:pPr algn="ctr" fontAlgn="base">
                <a:spcBef>
                  <a:spcPct val="0"/>
                </a:spcBef>
                <a:spcAft>
                  <a:spcPct val="0"/>
                </a:spcAft>
              </a:pPr>
              <a:r>
                <a:rPr lang="zh-CN" altLang="en-US" sz="2000">
                  <a:solidFill>
                    <a:srgbClr val="C00000"/>
                  </a:solidFill>
                  <a:latin typeface="微软雅黑"/>
                </a:rPr>
                <a:t>感谢支持</a:t>
              </a:r>
              <a:r>
                <a:rPr lang="en-US" altLang="zh-CN" sz="2000">
                  <a:solidFill>
                    <a:srgbClr val="C00000"/>
                  </a:solidFill>
                  <a:latin typeface="微软雅黑"/>
                </a:rPr>
                <a:t>!</a:t>
              </a:r>
            </a:p>
          </p:txBody>
        </p:sp>
      </p:grpSp>
    </p:spTree>
    <p:extLst>
      <p:ext uri="{BB962C8B-B14F-4D97-AF65-F5344CB8AC3E}">
        <p14:creationId xmlns:p14="http://schemas.microsoft.com/office/powerpoint/2010/main" val="2992095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38953" t="1999" r="8400"/>
          <a:stretch/>
        </p:blipFill>
        <p:spPr>
          <a:xfrm>
            <a:off x="-1866" y="15299"/>
            <a:ext cx="5278051" cy="6866873"/>
          </a:xfrm>
          <a:prstGeom prst="rect">
            <a:avLst/>
          </a:prstGeom>
        </p:spPr>
      </p:pic>
      <p:sp>
        <p:nvSpPr>
          <p:cNvPr id="4" name="平行四边形 3"/>
          <p:cNvSpPr/>
          <p:nvPr/>
        </p:nvSpPr>
        <p:spPr>
          <a:xfrm>
            <a:off x="3045163" y="15298"/>
            <a:ext cx="3034066" cy="6866873"/>
          </a:xfrm>
          <a:prstGeom prst="parallelogram">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3862421" y="-25400"/>
            <a:ext cx="2336648" cy="6866873"/>
          </a:xfrm>
          <a:prstGeom prst="parallelogram">
            <a:avLst>
              <a:gd name="adj" fmla="val 34159"/>
            </a:avLst>
          </a:prstGeom>
          <a:gradFill>
            <a:gsLst>
              <a:gs pos="15000">
                <a:srgbClr val="66BCE7"/>
              </a:gs>
              <a:gs pos="80000">
                <a:schemeClr val="accent1">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9600" i="1" u="sng" dirty="0" smtClean="0">
                <a:solidFill>
                  <a:prstClr val="white">
                    <a:lumMod val="95000"/>
                  </a:prstClr>
                </a:solidFill>
                <a:latin typeface="Broadway" panose="04040905080B02020502" pitchFamily="82" charset="0"/>
              </a:rPr>
              <a:t>2</a:t>
            </a:r>
            <a:endParaRPr lang="zh-CN" altLang="en-US" sz="9600" i="1" u="sng" dirty="0">
              <a:solidFill>
                <a:prstClr val="white">
                  <a:lumMod val="95000"/>
                </a:prstClr>
              </a:solidFill>
              <a:latin typeface="Broadway" panose="04040905080B02020502" pitchFamily="82" charset="0"/>
            </a:endParaRPr>
          </a:p>
        </p:txBody>
      </p:sp>
      <p:sp>
        <p:nvSpPr>
          <p:cNvPr id="13" name="文本框 12"/>
          <p:cNvSpPr txBox="1"/>
          <p:nvPr/>
        </p:nvSpPr>
        <p:spPr>
          <a:xfrm>
            <a:off x="4666437" y="117599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1</a:t>
            </a:r>
            <a:endParaRPr lang="zh-CN" altLang="en-US" sz="9600" i="1" u="sng" dirty="0">
              <a:solidFill>
                <a:schemeClr val="bg1">
                  <a:lumMod val="95000"/>
                </a:schemeClr>
              </a:solidFill>
              <a:latin typeface="Broadway" panose="04040905080B02020502" pitchFamily="82" charset="0"/>
            </a:endParaRPr>
          </a:p>
        </p:txBody>
      </p:sp>
      <p:sp>
        <p:nvSpPr>
          <p:cNvPr id="14" name="文本框 13"/>
          <p:cNvSpPr txBox="1"/>
          <p:nvPr/>
        </p:nvSpPr>
        <p:spPr>
          <a:xfrm>
            <a:off x="4125895" y="504692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4</a:t>
            </a:r>
            <a:endParaRPr lang="zh-CN" altLang="en-US" sz="9600" i="1" u="sng" dirty="0">
              <a:solidFill>
                <a:schemeClr val="bg1">
                  <a:lumMod val="95000"/>
                </a:schemeClr>
              </a:solidFill>
              <a:latin typeface="Broadway" panose="04040905080B02020502" pitchFamily="82" charset="0"/>
            </a:endParaRPr>
          </a:p>
        </p:txBody>
      </p:sp>
      <p:sp>
        <p:nvSpPr>
          <p:cNvPr id="15" name="文本框 14"/>
          <p:cNvSpPr txBox="1"/>
          <p:nvPr/>
        </p:nvSpPr>
        <p:spPr>
          <a:xfrm>
            <a:off x="4320718" y="3836107"/>
            <a:ext cx="828675" cy="1569660"/>
          </a:xfrm>
          <a:prstGeom prst="rect">
            <a:avLst/>
          </a:prstGeom>
          <a:noFill/>
        </p:spPr>
        <p:txBody>
          <a:bodyPr wrap="square" rtlCol="0">
            <a:spAutoFit/>
          </a:bodyPr>
          <a:lstStyle/>
          <a:p>
            <a:r>
              <a:rPr lang="en-US" altLang="zh-CN" sz="9600" i="1" u="sng" dirty="0">
                <a:solidFill>
                  <a:schemeClr val="bg1">
                    <a:lumMod val="95000"/>
                  </a:schemeClr>
                </a:solidFill>
                <a:latin typeface="Broadway" panose="04040905080B02020502" pitchFamily="82" charset="0"/>
              </a:rPr>
              <a:t>3</a:t>
            </a:r>
            <a:endParaRPr lang="zh-CN" altLang="en-US" sz="9600" i="1" u="sng" dirty="0">
              <a:solidFill>
                <a:schemeClr val="bg1">
                  <a:lumMod val="95000"/>
                </a:schemeClr>
              </a:solidFill>
              <a:latin typeface="Broadway" panose="04040905080B02020502" pitchFamily="82" charset="0"/>
            </a:endParaRPr>
          </a:p>
        </p:txBody>
      </p:sp>
      <p:grpSp>
        <p:nvGrpSpPr>
          <p:cNvPr id="6" name="组合 5"/>
          <p:cNvGrpSpPr/>
          <p:nvPr/>
        </p:nvGrpSpPr>
        <p:grpSpPr>
          <a:xfrm>
            <a:off x="5944396" y="1792438"/>
            <a:ext cx="5636098" cy="3213219"/>
            <a:chOff x="5999299" y="1792438"/>
            <a:chExt cx="5636098" cy="3213219"/>
          </a:xfrm>
        </p:grpSpPr>
        <p:sp>
          <p:nvSpPr>
            <p:cNvPr id="18" name="文本框 17"/>
            <p:cNvSpPr txBox="1"/>
            <p:nvPr/>
          </p:nvSpPr>
          <p:spPr>
            <a:xfrm>
              <a:off x="6316799" y="1792438"/>
              <a:ext cx="5204298" cy="830997"/>
            </a:xfrm>
            <a:prstGeom prst="rect">
              <a:avLst/>
            </a:prstGeom>
            <a:noFill/>
          </p:spPr>
          <p:txBody>
            <a:bodyPr wrap="square" rtlCol="0">
              <a:spAutoFit/>
            </a:bodyPr>
            <a:lstStyle/>
            <a:p>
              <a:pPr algn="ctr"/>
              <a:r>
                <a:rPr lang="zh-CN" altLang="en-US" sz="4400" b="1" dirty="0" smtClean="0">
                  <a:latin typeface="方正粗宋简体" panose="03000509000000000000" pitchFamily="65" charset="-122"/>
                  <a:ea typeface="方正粗宋简体" panose="03000509000000000000" pitchFamily="65" charset="-122"/>
                </a:rPr>
                <a:t> </a:t>
              </a:r>
              <a:r>
                <a:rPr lang="zh-CN" altLang="en-US" sz="4800" b="1" dirty="0" smtClean="0">
                  <a:solidFill>
                    <a:srgbClr val="553D43"/>
                  </a:solidFill>
                  <a:latin typeface="方正粗宋简体" panose="03000509000000000000" pitchFamily="65" charset="-122"/>
                  <a:ea typeface="方正粗宋简体" panose="03000509000000000000" pitchFamily="65" charset="-122"/>
                </a:rPr>
                <a:t>时间</a:t>
              </a:r>
              <a:r>
                <a:rPr lang="zh-CN" altLang="en-US" sz="4800" b="1" dirty="0">
                  <a:solidFill>
                    <a:srgbClr val="553D43"/>
                  </a:solidFill>
                  <a:latin typeface="方正粗宋简体" panose="03000509000000000000" pitchFamily="65" charset="-122"/>
                  <a:ea typeface="方正粗宋简体" panose="03000509000000000000" pitchFamily="65" charset="-122"/>
                </a:rPr>
                <a:t>进程安排</a:t>
              </a:r>
            </a:p>
          </p:txBody>
        </p:sp>
        <p:sp>
          <p:nvSpPr>
            <p:cNvPr id="19" name="文本框 18"/>
            <p:cNvSpPr txBox="1"/>
            <p:nvPr/>
          </p:nvSpPr>
          <p:spPr>
            <a:xfrm>
              <a:off x="5999299" y="4236216"/>
              <a:ext cx="5204298" cy="769441"/>
            </a:xfrm>
            <a:prstGeom prst="rect">
              <a:avLst/>
            </a:prstGeom>
            <a:noFill/>
          </p:spPr>
          <p:txBody>
            <a:bodyPr wrap="square" rtlCol="0">
              <a:spAutoFit/>
            </a:bodyPr>
            <a:lstStyle/>
            <a:p>
              <a:pPr algn="ctr"/>
              <a:endParaRPr lang="zh-CN" altLang="en-US" sz="4400" b="1" dirty="0">
                <a:latin typeface="方正粗宋简体" panose="03000509000000000000" pitchFamily="65" charset="-122"/>
                <a:ea typeface="方正粗宋简体" panose="03000509000000000000" pitchFamily="65" charset="-122"/>
              </a:endParaRPr>
            </a:p>
          </p:txBody>
        </p:sp>
        <p:sp>
          <p:nvSpPr>
            <p:cNvPr id="20" name="文本框 19"/>
            <p:cNvSpPr txBox="1"/>
            <p:nvPr/>
          </p:nvSpPr>
          <p:spPr>
            <a:xfrm>
              <a:off x="5999299" y="2976980"/>
              <a:ext cx="5204298" cy="830997"/>
            </a:xfrm>
            <a:prstGeom prst="rect">
              <a:avLst/>
            </a:prstGeom>
            <a:noFill/>
          </p:spPr>
          <p:txBody>
            <a:bodyPr wrap="square" rtlCol="0">
              <a:spAutoFit/>
            </a:bodyPr>
            <a:lstStyle/>
            <a:p>
              <a:pPr algn="ctr"/>
              <a:r>
                <a:rPr lang="zh-CN" altLang="en-US" sz="4800" b="1" dirty="0"/>
                <a:t>  </a:t>
              </a:r>
              <a:r>
                <a:rPr lang="zh-CN" altLang="en-US" sz="4800" b="1" dirty="0" smtClean="0"/>
                <a:t>    </a:t>
              </a:r>
              <a:r>
                <a:rPr lang="zh-CN" altLang="en-US" sz="4800" b="1" dirty="0">
                  <a:solidFill>
                    <a:srgbClr val="553D43"/>
                  </a:solidFill>
                  <a:latin typeface="方正粗宋简体" panose="03000509000000000000" pitchFamily="65" charset="-122"/>
                  <a:ea typeface="方正粗宋简体" panose="03000509000000000000" pitchFamily="65" charset="-122"/>
                </a:rPr>
                <a:t>申报材料准备</a:t>
              </a:r>
            </a:p>
          </p:txBody>
        </p:sp>
        <p:sp>
          <p:nvSpPr>
            <p:cNvPr id="21" name="文本框 20"/>
            <p:cNvSpPr txBox="1"/>
            <p:nvPr/>
          </p:nvSpPr>
          <p:spPr>
            <a:xfrm>
              <a:off x="6431099" y="4075712"/>
              <a:ext cx="5204298" cy="830997"/>
            </a:xfrm>
            <a:prstGeom prst="rect">
              <a:avLst/>
            </a:prstGeom>
            <a:noFill/>
          </p:spPr>
          <p:txBody>
            <a:bodyPr wrap="square" rtlCol="0">
              <a:spAutoFit/>
            </a:bodyPr>
            <a:lstStyle/>
            <a:p>
              <a:pPr algn="ctr"/>
              <a:r>
                <a:rPr lang="zh-CN" altLang="en-US" sz="4800" b="1" dirty="0" smtClean="0">
                  <a:solidFill>
                    <a:srgbClr val="553D43"/>
                  </a:solidFill>
                  <a:latin typeface="方正粗宋简体" panose="03000509000000000000" pitchFamily="65" charset="-122"/>
                  <a:ea typeface="方正粗宋简体" panose="03000509000000000000" pitchFamily="65" charset="-122"/>
                </a:rPr>
                <a:t>评审会议</a:t>
              </a:r>
              <a:r>
                <a:rPr lang="zh-CN" altLang="en-US" sz="4800" b="1" dirty="0">
                  <a:solidFill>
                    <a:srgbClr val="553D43"/>
                  </a:solidFill>
                  <a:latin typeface="+mn-ea"/>
                </a:rPr>
                <a:t>流</a:t>
              </a:r>
              <a:r>
                <a:rPr lang="zh-CN" altLang="en-US" sz="4800" b="1" dirty="0" smtClean="0">
                  <a:solidFill>
                    <a:srgbClr val="553D43"/>
                  </a:solidFill>
                  <a:latin typeface="方正粗宋简体" panose="03000509000000000000" pitchFamily="65" charset="-122"/>
                  <a:ea typeface="方正粗宋简体" panose="03000509000000000000" pitchFamily="65" charset="-122"/>
                </a:rPr>
                <a:t>程</a:t>
              </a:r>
              <a:endParaRPr lang="zh-CN" altLang="en-US" sz="4800" b="1" dirty="0">
                <a:solidFill>
                  <a:srgbClr val="553D43"/>
                </a:solidFill>
                <a:latin typeface="方正粗宋简体" panose="03000509000000000000" pitchFamily="65" charset="-122"/>
                <a:ea typeface="方正粗宋简体" panose="03000509000000000000" pitchFamily="65" charset="-122"/>
              </a:endParaRPr>
            </a:p>
          </p:txBody>
        </p:sp>
      </p:grpSp>
      <p:cxnSp>
        <p:nvCxnSpPr>
          <p:cNvPr id="27" name="直接连接符 26"/>
          <p:cNvCxnSpPr/>
          <p:nvPr/>
        </p:nvCxnSpPr>
        <p:spPr>
          <a:xfrm flipH="1">
            <a:off x="3325308" y="44756"/>
            <a:ext cx="810569" cy="6866873"/>
          </a:xfrm>
          <a:prstGeom prst="line">
            <a:avLst/>
          </a:prstGeom>
          <a:ln w="127000">
            <a:gradFill>
              <a:gsLst>
                <a:gs pos="15000">
                  <a:srgbClr val="66BCE7"/>
                </a:gs>
                <a:gs pos="80000">
                  <a:schemeClr val="bg1"/>
                </a:gs>
              </a:gsLst>
              <a:lin ang="5400000" scaled="0"/>
            </a:gradFill>
          </a:ln>
        </p:spPr>
        <p:style>
          <a:lnRef idx="1">
            <a:schemeClr val="accent1"/>
          </a:lnRef>
          <a:fillRef idx="0">
            <a:schemeClr val="accent1"/>
          </a:fillRef>
          <a:effectRef idx="0">
            <a:schemeClr val="accent1"/>
          </a:effectRef>
          <a:fontRef idx="minor">
            <a:schemeClr val="tx1"/>
          </a:fontRef>
        </p:style>
      </p:cxnSp>
      <p:sp>
        <p:nvSpPr>
          <p:cNvPr id="32" name="平行四边形 31"/>
          <p:cNvSpPr/>
          <p:nvPr/>
        </p:nvSpPr>
        <p:spPr>
          <a:xfrm>
            <a:off x="6110001" y="15299"/>
            <a:ext cx="2595294" cy="655621"/>
          </a:xfrm>
          <a:prstGeom prst="parallelogram">
            <a:avLst>
              <a:gd name="adj" fmla="val 10062"/>
            </a:avLst>
          </a:prstGeom>
          <a:solidFill>
            <a:srgbClr val="553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目   录</a:t>
            </a:r>
            <a:endParaRPr lang="zh-CN" altLang="en-US" sz="4000" dirty="0"/>
          </a:p>
        </p:txBody>
      </p:sp>
      <p:sp>
        <p:nvSpPr>
          <p:cNvPr id="3" name="矩形 2"/>
          <p:cNvSpPr/>
          <p:nvPr/>
        </p:nvSpPr>
        <p:spPr>
          <a:xfrm>
            <a:off x="1" y="-25400"/>
            <a:ext cx="4013200" cy="6892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4418836" cy="6866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26467" y="5405767"/>
            <a:ext cx="4075155" cy="830997"/>
          </a:xfrm>
          <a:prstGeom prst="rect">
            <a:avLst/>
          </a:prstGeom>
        </p:spPr>
        <p:txBody>
          <a:bodyPr wrap="none">
            <a:spAutoFit/>
          </a:bodyPr>
          <a:lstStyle/>
          <a:p>
            <a:pPr lvl="0" algn="ctr"/>
            <a:r>
              <a:rPr lang="zh-CN" altLang="en-US" sz="4800" b="1" dirty="0" smtClean="0">
                <a:solidFill>
                  <a:srgbClr val="553D43"/>
                </a:solidFill>
                <a:latin typeface="方正粗宋简体" panose="03000509000000000000" pitchFamily="65" charset="-122"/>
                <a:ea typeface="方正粗宋简体" panose="03000509000000000000" pitchFamily="65" charset="-122"/>
              </a:rPr>
              <a:t> 有关</a:t>
            </a:r>
            <a:r>
              <a:rPr lang="zh-CN" altLang="en-US" sz="4800" b="1" dirty="0">
                <a:solidFill>
                  <a:srgbClr val="553D43"/>
                </a:solidFill>
                <a:latin typeface="方正粗宋简体" panose="03000509000000000000" pitchFamily="65" charset="-122"/>
                <a:ea typeface="方正粗宋简体" panose="03000509000000000000" pitchFamily="65" charset="-122"/>
              </a:rPr>
              <a:t>注意事项</a:t>
            </a:r>
          </a:p>
        </p:txBody>
      </p:sp>
    </p:spTree>
    <p:extLst>
      <p:ext uri="{BB962C8B-B14F-4D97-AF65-F5344CB8AC3E}">
        <p14:creationId xmlns:p14="http://schemas.microsoft.com/office/powerpoint/2010/main" val="322350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934710508"/>
              </p:ext>
            </p:extLst>
          </p:nvPr>
        </p:nvGraphicFramePr>
        <p:xfrm>
          <a:off x="1665030" y="1638300"/>
          <a:ext cx="8128000" cy="4531766"/>
        </p:xfrm>
        <a:graphic>
          <a:graphicData uri="http://schemas.openxmlformats.org/drawingml/2006/table">
            <a:tbl>
              <a:tblPr firstRow="1" bandRow="1">
                <a:tableStyleId>{2D5ABB26-0587-4C30-8999-92F81FD0307C}</a:tableStyleId>
              </a:tblPr>
              <a:tblGrid>
                <a:gridCol w="2362200"/>
                <a:gridCol w="5765800"/>
              </a:tblGrid>
              <a:tr h="643766">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12.21-1.8</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个人准备申报材料</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1.9-1.15</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单位初审，在单位内部公示</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1.16-3.18</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人事处初审，下达高级职数</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3.19-4.30</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准备送审材料，校外同行专家鉴定</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5.1-5.15</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召开教授会及单位考核推荐小组会议</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5.16-5.31</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召开学部（系列）评议组会议</a:t>
                      </a:r>
                      <a:r>
                        <a:rPr lang="zh-CN" altLang="en-US" sz="2400" b="1" baseline="0" dirty="0" smtClean="0">
                          <a:solidFill>
                            <a:srgbClr val="553D43"/>
                          </a:solidFill>
                          <a:latin typeface="Segoe UI Black" panose="020B0A02040204020203" pitchFamily="34" charset="0"/>
                          <a:cs typeface="Segoe UI Black" panose="020B0A02040204020203" pitchFamily="34" charset="0"/>
                        </a:rPr>
                        <a:t> </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48000">
                <a:tc>
                  <a:txBody>
                    <a:bodyPr/>
                    <a:lstStyle/>
                    <a:p>
                      <a:pPr algn="just"/>
                      <a:r>
                        <a:rPr lang="en-US" altLang="zh-CN" sz="2800" b="1" dirty="0" smtClean="0">
                          <a:solidFill>
                            <a:srgbClr val="FFC000"/>
                          </a:solidFill>
                          <a:latin typeface="微软雅黑" pitchFamily="34" charset="-122"/>
                          <a:ea typeface="微软雅黑" pitchFamily="34" charset="-122"/>
                          <a:cs typeface="Segoe UI Black" panose="020B0A02040204020203" pitchFamily="34" charset="0"/>
                        </a:rPr>
                        <a:t>7</a:t>
                      </a:r>
                      <a:r>
                        <a:rPr lang="zh-CN" altLang="en-US" sz="2800" b="1" dirty="0" smtClean="0">
                          <a:solidFill>
                            <a:srgbClr val="FFC000"/>
                          </a:solidFill>
                          <a:latin typeface="微软雅黑" pitchFamily="34" charset="-122"/>
                          <a:ea typeface="微软雅黑" pitchFamily="34" charset="-122"/>
                          <a:cs typeface="Segoe UI Black" panose="020B0A02040204020203" pitchFamily="34" charset="0"/>
                        </a:rPr>
                        <a:t>月上旬前</a:t>
                      </a:r>
                      <a:endParaRPr lang="zh-CN" altLang="en-US" sz="2800" b="1" dirty="0">
                        <a:solidFill>
                          <a:srgbClr val="FFC000"/>
                        </a:solidFill>
                        <a:latin typeface="微软雅黑" pitchFamily="34" charset="-122"/>
                        <a:ea typeface="微软雅黑" pitchFamily="34" charset="-122"/>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校聘委会审议通过</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7" name="组合 6"/>
          <p:cNvGrpSpPr/>
          <p:nvPr/>
        </p:nvGrpSpPr>
        <p:grpSpPr>
          <a:xfrm>
            <a:off x="0" y="533400"/>
            <a:ext cx="4064000" cy="820816"/>
            <a:chOff x="0" y="533400"/>
            <a:chExt cx="4064000" cy="820816"/>
          </a:xfrm>
        </p:grpSpPr>
        <p:sp>
          <p:nvSpPr>
            <p:cNvPr id="4" name="矩形 3"/>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一、时间</a:t>
              </a:r>
              <a:r>
                <a:rPr lang="zh-CN" altLang="en-US" sz="3200" b="1" dirty="0">
                  <a:solidFill>
                    <a:schemeClr val="bg1"/>
                  </a:solidFill>
                </a:rPr>
                <a:t>进程安排</a:t>
              </a:r>
            </a:p>
          </p:txBody>
        </p:sp>
      </p:grpSp>
    </p:spTree>
    <p:extLst>
      <p:ext uri="{BB962C8B-B14F-4D97-AF65-F5344CB8AC3E}">
        <p14:creationId xmlns:p14="http://schemas.microsoft.com/office/powerpoint/2010/main" val="23366671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sp>
        <p:nvSpPr>
          <p:cNvPr id="2" name="矩形 1"/>
          <p:cNvSpPr/>
          <p:nvPr/>
        </p:nvSpPr>
        <p:spPr>
          <a:xfrm>
            <a:off x="8426451" y="2382922"/>
            <a:ext cx="3134842" cy="4252782"/>
          </a:xfrm>
          <a:prstGeom prst="rect">
            <a:avLst/>
          </a:prstGeom>
          <a:blipFill>
            <a:blip r:embed="rId2"/>
            <a:stretch>
              <a:fillRect/>
            </a:stretch>
          </a:blip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603250" y="2382922"/>
            <a:ext cx="2857500" cy="584775"/>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zh-CN" sz="3200" b="1" dirty="0" smtClean="0">
                <a:solidFill>
                  <a:srgbClr val="553D43"/>
                </a:solidFill>
              </a:rPr>
              <a:t>1</a:t>
            </a:r>
            <a:r>
              <a:rPr lang="zh-CN" altLang="en-US" sz="3200" b="1" dirty="0" smtClean="0">
                <a:solidFill>
                  <a:srgbClr val="553D43"/>
                </a:solidFill>
              </a:rPr>
              <a:t>、申请表</a:t>
            </a:r>
            <a:endParaRPr lang="zh-CN" altLang="en-US" sz="3200" b="1" dirty="0">
              <a:solidFill>
                <a:srgbClr val="553D43"/>
              </a:solidFill>
            </a:endParaRPr>
          </a:p>
        </p:txBody>
      </p:sp>
      <p:sp>
        <p:nvSpPr>
          <p:cNvPr id="4" name="TextBox 3"/>
          <p:cNvSpPr txBox="1"/>
          <p:nvPr/>
        </p:nvSpPr>
        <p:spPr>
          <a:xfrm>
            <a:off x="503238" y="1224688"/>
            <a:ext cx="10337800" cy="923330"/>
          </a:xfrm>
          <a:prstGeom prst="rect">
            <a:avLst/>
          </a:prstGeom>
          <a:noFill/>
        </p:spPr>
        <p:txBody>
          <a:bodyPr wrap="square" rtlCol="0">
            <a:spAutoFit/>
          </a:bodyPr>
          <a:lstStyle/>
          <a:p>
            <a:r>
              <a:rPr lang="zh-CN" altLang="en-US" sz="3200" b="1" dirty="0" smtClean="0">
                <a:solidFill>
                  <a:srgbClr val="553D43"/>
                </a:solidFill>
                <a:latin typeface="+mn-ea"/>
              </a:rPr>
              <a:t>申报需填写</a:t>
            </a:r>
            <a:r>
              <a:rPr lang="en-US" altLang="zh-CN" sz="5400" b="1" dirty="0" smtClean="0">
                <a:solidFill>
                  <a:srgbClr val="FF0000"/>
                </a:solidFill>
                <a:latin typeface="+mn-ea"/>
              </a:rPr>
              <a:t>2</a:t>
            </a:r>
            <a:r>
              <a:rPr lang="zh-CN" altLang="en-US" sz="3200" b="1" dirty="0" smtClean="0">
                <a:solidFill>
                  <a:srgbClr val="553D43"/>
                </a:solidFill>
                <a:latin typeface="+mn-ea"/>
              </a:rPr>
              <a:t>张表，电子版文档中均附有</a:t>
            </a:r>
            <a:r>
              <a:rPr lang="zh-CN" altLang="en-US" sz="3200" b="1" dirty="0" smtClean="0">
                <a:solidFill>
                  <a:srgbClr val="FF0000"/>
                </a:solidFill>
                <a:latin typeface="+mn-ea"/>
              </a:rPr>
              <a:t>样表示例</a:t>
            </a:r>
            <a:endParaRPr lang="zh-CN" altLang="en-US" sz="3200" b="1" dirty="0">
              <a:solidFill>
                <a:srgbClr val="FF0000"/>
              </a:solidFill>
              <a:latin typeface="+mn-ea"/>
            </a:endParaRPr>
          </a:p>
        </p:txBody>
      </p:sp>
      <p:sp>
        <p:nvSpPr>
          <p:cNvPr id="6" name="TextBox 5"/>
          <p:cNvSpPr txBox="1"/>
          <p:nvPr/>
        </p:nvSpPr>
        <p:spPr>
          <a:xfrm>
            <a:off x="603250" y="3415150"/>
            <a:ext cx="6565900" cy="2677656"/>
          </a:xfrm>
          <a:prstGeom prst="rect">
            <a:avLst/>
          </a:prstGeom>
          <a:noFill/>
        </p:spPr>
        <p:txBody>
          <a:bodyPr wrap="square" rtlCol="0">
            <a:spAutoFit/>
          </a:bodyPr>
          <a:lstStyle/>
          <a:p>
            <a:pPr marL="914400" lvl="1" indent="-457200">
              <a:lnSpc>
                <a:spcPct val="120000"/>
              </a:lnSpc>
              <a:buFont typeface="Wingdings" pitchFamily="2" charset="2"/>
              <a:buChar char="n"/>
            </a:pPr>
            <a:r>
              <a:rPr lang="zh-CN" altLang="en-US" sz="2800" dirty="0">
                <a:solidFill>
                  <a:srgbClr val="553D43"/>
                </a:solidFill>
                <a:latin typeface="+mn-ea"/>
              </a:rPr>
              <a:t>作为评审及送审主要材料，所</a:t>
            </a:r>
            <a:r>
              <a:rPr lang="zh-CN" altLang="en-US" sz="2800" dirty="0" smtClean="0">
                <a:solidFill>
                  <a:srgbClr val="553D43"/>
                </a:solidFill>
                <a:latin typeface="+mn-ea"/>
              </a:rPr>
              <a:t>填内容</a:t>
            </a:r>
            <a:r>
              <a:rPr lang="zh-CN" altLang="en-US" sz="2800" dirty="0">
                <a:solidFill>
                  <a:srgbClr val="553D43"/>
                </a:solidFill>
                <a:latin typeface="+mn-ea"/>
              </a:rPr>
              <a:t>与提交</a:t>
            </a:r>
            <a:r>
              <a:rPr lang="zh-CN" altLang="en-US" sz="2800" dirty="0" smtClean="0">
                <a:solidFill>
                  <a:srgbClr val="553D43"/>
                </a:solidFill>
                <a:latin typeface="+mn-ea"/>
              </a:rPr>
              <a:t>材料务必保持</a:t>
            </a:r>
            <a:r>
              <a:rPr lang="zh-CN" altLang="en-US" sz="2800" dirty="0">
                <a:solidFill>
                  <a:srgbClr val="553D43"/>
                </a:solidFill>
                <a:latin typeface="+mn-ea"/>
              </a:rPr>
              <a:t>一致。</a:t>
            </a:r>
            <a:endParaRPr lang="en-US" altLang="zh-CN" sz="2800" dirty="0">
              <a:solidFill>
                <a:srgbClr val="553D43"/>
              </a:solidFill>
              <a:latin typeface="+mn-ea"/>
            </a:endParaRPr>
          </a:p>
          <a:p>
            <a:pPr>
              <a:lnSpc>
                <a:spcPct val="120000"/>
              </a:lnSpc>
            </a:pPr>
            <a:endParaRPr lang="en-US" altLang="zh-CN" sz="2800" dirty="0">
              <a:solidFill>
                <a:srgbClr val="553D43"/>
              </a:solidFill>
              <a:latin typeface="+mn-ea"/>
            </a:endParaRPr>
          </a:p>
          <a:p>
            <a:pPr marL="914400" lvl="1" indent="-457200">
              <a:lnSpc>
                <a:spcPct val="120000"/>
              </a:lnSpc>
              <a:buFont typeface="Wingdings" pitchFamily="2" charset="2"/>
              <a:buChar char="n"/>
            </a:pPr>
            <a:r>
              <a:rPr lang="zh-CN" altLang="en-US" sz="2800" dirty="0">
                <a:solidFill>
                  <a:srgbClr val="553D43"/>
                </a:solidFill>
                <a:latin typeface="+mn-ea"/>
              </a:rPr>
              <a:t>填写后请</a:t>
            </a:r>
            <a:r>
              <a:rPr lang="en-US" altLang="zh-CN" sz="2800" dirty="0">
                <a:solidFill>
                  <a:srgbClr val="553D43"/>
                </a:solidFill>
                <a:latin typeface="+mn-ea"/>
              </a:rPr>
              <a:t>A4</a:t>
            </a:r>
            <a:r>
              <a:rPr lang="zh-CN" altLang="en-US" sz="2800" dirty="0">
                <a:solidFill>
                  <a:srgbClr val="553D43"/>
                </a:solidFill>
                <a:latin typeface="+mn-ea"/>
              </a:rPr>
              <a:t>双面打印，一式</a:t>
            </a:r>
            <a:r>
              <a:rPr lang="en-US" altLang="zh-CN" sz="2800" dirty="0">
                <a:solidFill>
                  <a:srgbClr val="553D43"/>
                </a:solidFill>
                <a:latin typeface="+mn-ea"/>
              </a:rPr>
              <a:t>3</a:t>
            </a:r>
            <a:r>
              <a:rPr lang="zh-CN" altLang="en-US" sz="2800" dirty="0">
                <a:solidFill>
                  <a:srgbClr val="553D43"/>
                </a:solidFill>
                <a:latin typeface="+mn-ea"/>
              </a:rPr>
              <a:t>份</a:t>
            </a:r>
          </a:p>
          <a:p>
            <a:pPr>
              <a:lnSpc>
                <a:spcPct val="120000"/>
              </a:lnSpc>
            </a:pPr>
            <a:endParaRPr lang="zh-CN" altLang="en-US" sz="2800" dirty="0">
              <a:latin typeface="+mn-ea"/>
            </a:endParaRPr>
          </a:p>
        </p:txBody>
      </p:sp>
      <p:grpSp>
        <p:nvGrpSpPr>
          <p:cNvPr id="8" name="组合 7"/>
          <p:cNvGrpSpPr/>
          <p:nvPr/>
        </p:nvGrpSpPr>
        <p:grpSpPr>
          <a:xfrm>
            <a:off x="0" y="503992"/>
            <a:ext cx="4064000" cy="820816"/>
            <a:chOff x="0" y="533400"/>
            <a:chExt cx="4064000" cy="820816"/>
          </a:xfrm>
        </p:grpSpPr>
        <p:sp>
          <p:nvSpPr>
            <p:cNvPr id="9" name="矩形 8"/>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pSp>
    </p:spTree>
    <p:extLst>
      <p:ext uri="{BB962C8B-B14F-4D97-AF65-F5344CB8AC3E}">
        <p14:creationId xmlns:p14="http://schemas.microsoft.com/office/powerpoint/2010/main" val="1734586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sp>
        <p:nvSpPr>
          <p:cNvPr id="4" name="TextBox 3"/>
          <p:cNvSpPr txBox="1"/>
          <p:nvPr/>
        </p:nvSpPr>
        <p:spPr>
          <a:xfrm>
            <a:off x="503238" y="1224688"/>
            <a:ext cx="10337800" cy="923330"/>
          </a:xfrm>
          <a:prstGeom prst="rect">
            <a:avLst/>
          </a:prstGeom>
          <a:noFill/>
        </p:spPr>
        <p:txBody>
          <a:bodyPr wrap="square" rtlCol="0">
            <a:spAutoFit/>
          </a:bodyPr>
          <a:lstStyle/>
          <a:p>
            <a:r>
              <a:rPr lang="zh-CN" altLang="en-US" sz="3200" b="1" dirty="0" smtClean="0">
                <a:solidFill>
                  <a:srgbClr val="553D43"/>
                </a:solidFill>
                <a:latin typeface="+mn-ea"/>
              </a:rPr>
              <a:t>申报需填写</a:t>
            </a:r>
            <a:r>
              <a:rPr lang="en-US" altLang="zh-CN" sz="5400" b="1" dirty="0" smtClean="0">
                <a:solidFill>
                  <a:srgbClr val="FF0000"/>
                </a:solidFill>
                <a:latin typeface="+mn-ea"/>
              </a:rPr>
              <a:t>2</a:t>
            </a:r>
            <a:r>
              <a:rPr lang="zh-CN" altLang="en-US" sz="3200" b="1" dirty="0" smtClean="0">
                <a:solidFill>
                  <a:srgbClr val="553D43"/>
                </a:solidFill>
                <a:latin typeface="+mn-ea"/>
              </a:rPr>
              <a:t>张表，电子文档中均附有</a:t>
            </a:r>
            <a:r>
              <a:rPr lang="zh-CN" altLang="en-US" sz="3200" b="1" dirty="0" smtClean="0">
                <a:solidFill>
                  <a:srgbClr val="FF0000"/>
                </a:solidFill>
                <a:latin typeface="+mn-ea"/>
              </a:rPr>
              <a:t>样表示例</a:t>
            </a:r>
            <a:endParaRPr lang="zh-CN" altLang="en-US" sz="3200" b="1" dirty="0">
              <a:solidFill>
                <a:srgbClr val="FF0000"/>
              </a:solidFill>
              <a:latin typeface="+mn-ea"/>
            </a:endParaRPr>
          </a:p>
        </p:txBody>
      </p:sp>
      <p:grpSp>
        <p:nvGrpSpPr>
          <p:cNvPr id="8" name="组合 7"/>
          <p:cNvGrpSpPr/>
          <p:nvPr/>
        </p:nvGrpSpPr>
        <p:grpSpPr>
          <a:xfrm>
            <a:off x="0" y="503992"/>
            <a:ext cx="4064000" cy="820816"/>
            <a:chOff x="0" y="533400"/>
            <a:chExt cx="4064000" cy="820816"/>
          </a:xfrm>
        </p:grpSpPr>
        <p:sp>
          <p:nvSpPr>
            <p:cNvPr id="9" name="矩形 8"/>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pSp>
      <p:sp>
        <p:nvSpPr>
          <p:cNvPr id="11" name="TextBox 10"/>
          <p:cNvSpPr txBox="1"/>
          <p:nvPr/>
        </p:nvSpPr>
        <p:spPr>
          <a:xfrm>
            <a:off x="515938" y="2378717"/>
            <a:ext cx="3060700" cy="584775"/>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zh-CN" sz="3200" b="1" dirty="0" smtClean="0">
                <a:solidFill>
                  <a:srgbClr val="553D43"/>
                </a:solidFill>
              </a:rPr>
              <a:t>2</a:t>
            </a:r>
            <a:r>
              <a:rPr lang="zh-CN" altLang="en-US" sz="3200" b="1" dirty="0" smtClean="0">
                <a:solidFill>
                  <a:srgbClr val="553D43"/>
                </a:solidFill>
              </a:rPr>
              <a:t>、汇总</a:t>
            </a:r>
            <a:r>
              <a:rPr lang="zh-CN" altLang="en-US" sz="3200" b="1" dirty="0">
                <a:solidFill>
                  <a:srgbClr val="553D43"/>
                </a:solidFill>
              </a:rPr>
              <a:t>表</a:t>
            </a:r>
          </a:p>
        </p:txBody>
      </p:sp>
      <p:sp>
        <p:nvSpPr>
          <p:cNvPr id="12" name="矩形 11"/>
          <p:cNvSpPr/>
          <p:nvPr/>
        </p:nvSpPr>
        <p:spPr>
          <a:xfrm>
            <a:off x="4197350" y="2929690"/>
            <a:ext cx="7772400" cy="2789367"/>
          </a:xfrm>
          <a:prstGeom prst="rect">
            <a:avLst/>
          </a:prstGeom>
          <a:blipFill>
            <a:blip r:embed="rId2"/>
            <a:stretch>
              <a:fillRect/>
            </a:stretch>
          </a:blip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03238" y="3627665"/>
            <a:ext cx="3490912" cy="1938992"/>
          </a:xfrm>
          <a:prstGeom prst="rect">
            <a:avLst/>
          </a:prstGeom>
          <a:noFill/>
        </p:spPr>
        <p:txBody>
          <a:bodyPr wrap="square" rtlCol="0">
            <a:spAutoFit/>
          </a:bodyPr>
          <a:lstStyle/>
          <a:p>
            <a:pPr marL="342900" indent="-342900">
              <a:buFont typeface="Wingdings" pitchFamily="2" charset="2"/>
              <a:buChar char="n"/>
            </a:pPr>
            <a:r>
              <a:rPr lang="zh-CN" altLang="en-US" sz="2400" dirty="0">
                <a:solidFill>
                  <a:srgbClr val="553D43"/>
                </a:solidFill>
                <a:latin typeface="+mn-ea"/>
              </a:rPr>
              <a:t>填好后请统一交单位汇总</a:t>
            </a:r>
            <a:endParaRPr lang="en-US" altLang="zh-CN" sz="2400" dirty="0">
              <a:solidFill>
                <a:srgbClr val="553D43"/>
              </a:solidFill>
              <a:latin typeface="+mn-ea"/>
            </a:endParaRPr>
          </a:p>
          <a:p>
            <a:pPr marL="342900" indent="-342900">
              <a:buFont typeface="Wingdings" pitchFamily="2" charset="2"/>
              <a:buChar char="n"/>
            </a:pPr>
            <a:r>
              <a:rPr lang="zh-CN" altLang="en-US" sz="2400" dirty="0">
                <a:solidFill>
                  <a:srgbClr val="553D43"/>
                </a:solidFill>
                <a:latin typeface="+mn-ea"/>
              </a:rPr>
              <a:t>各单位同时提交电子版和纸质版 （</a:t>
            </a:r>
            <a:r>
              <a:rPr lang="en-US" altLang="zh-CN" sz="2400" dirty="0">
                <a:solidFill>
                  <a:srgbClr val="553D43"/>
                </a:solidFill>
                <a:latin typeface="+mn-ea"/>
              </a:rPr>
              <a:t>A4</a:t>
            </a:r>
            <a:r>
              <a:rPr lang="zh-CN" altLang="en-US" sz="2400" dirty="0" smtClean="0">
                <a:solidFill>
                  <a:srgbClr val="553D43"/>
                </a:solidFill>
                <a:latin typeface="+mn-ea"/>
              </a:rPr>
              <a:t>打印、加盖公章）</a:t>
            </a:r>
            <a:endParaRPr lang="zh-CN" altLang="en-US" sz="2400" dirty="0">
              <a:solidFill>
                <a:srgbClr val="553D43"/>
              </a:solidFill>
              <a:latin typeface="+mn-ea"/>
            </a:endParaRPr>
          </a:p>
        </p:txBody>
      </p:sp>
    </p:spTree>
    <p:extLst>
      <p:ext uri="{BB962C8B-B14F-4D97-AF65-F5344CB8AC3E}">
        <p14:creationId xmlns:p14="http://schemas.microsoft.com/office/powerpoint/2010/main" val="366652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508141573"/>
              </p:ext>
            </p:extLst>
          </p:nvPr>
        </p:nvGraphicFramePr>
        <p:xfrm>
          <a:off x="742950" y="1551751"/>
          <a:ext cx="105283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组合 10"/>
          <p:cNvGrpSpPr/>
          <p:nvPr/>
        </p:nvGrpSpPr>
        <p:grpSpPr>
          <a:xfrm>
            <a:off x="0" y="503992"/>
            <a:ext cx="4064000" cy="820816"/>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pSp>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05230" y="3898900"/>
            <a:ext cx="475200" cy="4752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4505" y="1959500"/>
            <a:ext cx="475200" cy="47520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8231" y="2882900"/>
            <a:ext cx="475200" cy="475200"/>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78231" y="4965700"/>
            <a:ext cx="475200" cy="475200"/>
          </a:xfrm>
          <a:prstGeom prst="rect">
            <a:avLst/>
          </a:prstGeom>
        </p:spPr>
      </p:pic>
      <p:sp>
        <p:nvSpPr>
          <p:cNvPr id="2" name="TextBox 1"/>
          <p:cNvSpPr txBox="1"/>
          <p:nvPr/>
        </p:nvSpPr>
        <p:spPr>
          <a:xfrm>
            <a:off x="1953431" y="5911334"/>
            <a:ext cx="9235269" cy="461665"/>
          </a:xfrm>
          <a:prstGeom prst="rect">
            <a:avLst/>
          </a:prstGeom>
          <a:noFill/>
        </p:spPr>
        <p:txBody>
          <a:bodyPr wrap="square" rtlCol="0">
            <a:spAutoFit/>
          </a:bodyPr>
          <a:lstStyle/>
          <a:p>
            <a:r>
              <a:rPr lang="zh-CN" altLang="en-US" sz="2400" dirty="0">
                <a:solidFill>
                  <a:srgbClr val="553D43"/>
                </a:solidFill>
                <a:latin typeface="+mn-ea"/>
              </a:rPr>
              <a:t>所有复印件按材料袋封面要求的顺序装订成册，</a:t>
            </a:r>
            <a:r>
              <a:rPr lang="zh-CN" altLang="en-US" sz="2400" dirty="0" smtClean="0">
                <a:solidFill>
                  <a:srgbClr val="553D43"/>
                </a:solidFill>
                <a:latin typeface="+mn-ea"/>
              </a:rPr>
              <a:t>并</a:t>
            </a:r>
            <a:r>
              <a:rPr lang="zh-CN" altLang="en-US" sz="2400" dirty="0">
                <a:solidFill>
                  <a:srgbClr val="553D43"/>
                </a:solidFill>
                <a:latin typeface="+mn-ea"/>
              </a:rPr>
              <a:t>由</a:t>
            </a:r>
            <a:r>
              <a:rPr lang="zh-CN" altLang="en-US" sz="2400" dirty="0" smtClean="0">
                <a:solidFill>
                  <a:srgbClr val="553D43"/>
                </a:solidFill>
                <a:latin typeface="+mn-ea"/>
              </a:rPr>
              <a:t>单位审核盖章</a:t>
            </a:r>
            <a:endParaRPr lang="zh-CN" altLang="en-US" sz="2400" dirty="0">
              <a:solidFill>
                <a:srgbClr val="553D43"/>
              </a:solidFill>
              <a:latin typeface="+mn-ea"/>
            </a:endParaRPr>
          </a:p>
        </p:txBody>
      </p:sp>
      <p:pic>
        <p:nvPicPr>
          <p:cNvPr id="3" name="图片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2231" y="5886999"/>
            <a:ext cx="486000" cy="486000"/>
          </a:xfrm>
          <a:prstGeom prst="rect">
            <a:avLst/>
          </a:prstGeom>
        </p:spPr>
      </p:pic>
    </p:spTree>
    <p:extLst>
      <p:ext uri="{BB962C8B-B14F-4D97-AF65-F5344CB8AC3E}">
        <p14:creationId xmlns:p14="http://schemas.microsoft.com/office/powerpoint/2010/main" val="1091928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11" name="组合 10"/>
          <p:cNvGrpSpPr/>
          <p:nvPr/>
        </p:nvGrpSpPr>
        <p:grpSpPr>
          <a:xfrm>
            <a:off x="0" y="503992"/>
            <a:ext cx="4064000" cy="820816"/>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pSp>
      <p:sp>
        <p:nvSpPr>
          <p:cNvPr id="2" name="TextBox 1"/>
          <p:cNvSpPr txBox="1"/>
          <p:nvPr/>
        </p:nvSpPr>
        <p:spPr>
          <a:xfrm>
            <a:off x="5397500" y="1526041"/>
            <a:ext cx="6311900" cy="4173450"/>
          </a:xfrm>
          <a:prstGeom prst="rect">
            <a:avLst/>
          </a:prstGeom>
          <a:noFill/>
        </p:spPr>
        <p:txBody>
          <a:bodyPr wrap="square" rtlCol="0">
            <a:spAutoFit/>
          </a:bodyPr>
          <a:lstStyle/>
          <a:p>
            <a:pPr>
              <a:lnSpc>
                <a:spcPct val="120000"/>
              </a:lnSpc>
            </a:pPr>
            <a:r>
              <a:rPr lang="zh-CN" altLang="en-US" sz="3600" b="1" dirty="0" smtClean="0">
                <a:solidFill>
                  <a:srgbClr val="553D43"/>
                </a:solidFill>
              </a:rPr>
              <a:t>论文（论著）提交要求：</a:t>
            </a:r>
            <a:endParaRPr lang="en-US" altLang="zh-CN" sz="3600" b="1" dirty="0" smtClean="0">
              <a:solidFill>
                <a:srgbClr val="553D43"/>
              </a:solidFill>
            </a:endParaRPr>
          </a:p>
          <a:p>
            <a:pPr lvl="1">
              <a:lnSpc>
                <a:spcPct val="120000"/>
              </a:lnSpc>
            </a:pPr>
            <a:r>
              <a:rPr lang="zh-CN" altLang="en-US" sz="2000" dirty="0" smtClean="0">
                <a:solidFill>
                  <a:srgbClr val="553D43"/>
                </a:solidFill>
                <a:latin typeface="+mn-ea"/>
              </a:rPr>
              <a:t> </a:t>
            </a:r>
            <a:endParaRPr lang="zh-CN" altLang="en-US" sz="2000" dirty="0">
              <a:solidFill>
                <a:srgbClr val="553D43"/>
              </a:solidFill>
              <a:latin typeface="+mn-ea"/>
            </a:endParaRPr>
          </a:p>
          <a:p>
            <a:pPr marL="800100" lvl="1" indent="-342900">
              <a:lnSpc>
                <a:spcPct val="120000"/>
              </a:lnSpc>
              <a:buFont typeface="Wingdings" pitchFamily="2" charset="2"/>
              <a:buChar char="n"/>
            </a:pPr>
            <a:r>
              <a:rPr lang="zh-CN" altLang="en-US" sz="2000" dirty="0" smtClean="0">
                <a:solidFill>
                  <a:srgbClr val="553D43"/>
                </a:solidFill>
                <a:latin typeface="+mn-ea"/>
              </a:rPr>
              <a:t>任职条件规定的论文篇数需提供原件，其余提供复印件</a:t>
            </a:r>
            <a:endParaRPr lang="en-US" altLang="zh-CN" sz="2000" dirty="0" smtClean="0">
              <a:solidFill>
                <a:srgbClr val="553D43"/>
              </a:solidFill>
              <a:latin typeface="+mn-ea"/>
            </a:endParaRPr>
          </a:p>
          <a:p>
            <a:pPr marL="742950" lvl="1" indent="-285750">
              <a:lnSpc>
                <a:spcPct val="120000"/>
              </a:lnSpc>
              <a:buFont typeface="Wingdings" panose="05000000000000000000" pitchFamily="2" charset="2"/>
              <a:buChar char="n"/>
            </a:pPr>
            <a:r>
              <a:rPr lang="zh-CN" altLang="en-US" sz="2000" dirty="0" smtClean="0">
                <a:solidFill>
                  <a:srgbClr val="553D43"/>
                </a:solidFill>
                <a:latin typeface="+mn-ea"/>
              </a:rPr>
              <a:t>著作、作品、教材等均需提交原件</a:t>
            </a:r>
            <a:endParaRPr lang="en-US" altLang="zh-CN" sz="2000" dirty="0" smtClean="0">
              <a:solidFill>
                <a:srgbClr val="553D43"/>
              </a:solidFill>
              <a:latin typeface="+mn-ea"/>
            </a:endParaRPr>
          </a:p>
          <a:p>
            <a:pPr marL="742950" lvl="1" indent="-285750">
              <a:lnSpc>
                <a:spcPct val="120000"/>
              </a:lnSpc>
              <a:buFont typeface="Wingdings" panose="05000000000000000000" pitchFamily="2" charset="2"/>
              <a:buChar char="n"/>
            </a:pPr>
            <a:r>
              <a:rPr lang="zh-CN" altLang="en-US" sz="2000" dirty="0" smtClean="0">
                <a:solidFill>
                  <a:srgbClr val="553D43"/>
                </a:solidFill>
                <a:latin typeface="+mn-ea"/>
              </a:rPr>
              <a:t>国外期刊发表论文如无纸质版，需提供图书馆全文检索及中英文封面（附样本）</a:t>
            </a:r>
            <a:endParaRPr lang="en-US" altLang="zh-CN" sz="2000" dirty="0" smtClean="0">
              <a:solidFill>
                <a:srgbClr val="553D43"/>
              </a:solidFill>
              <a:latin typeface="+mn-ea"/>
            </a:endParaRPr>
          </a:p>
          <a:p>
            <a:pPr marL="742950" lvl="1" indent="-285750">
              <a:lnSpc>
                <a:spcPct val="120000"/>
              </a:lnSpc>
              <a:buFont typeface="Wingdings" panose="05000000000000000000" pitchFamily="2" charset="2"/>
              <a:buChar char="n"/>
            </a:pPr>
            <a:r>
              <a:rPr lang="zh-CN" altLang="en-US" sz="2000" dirty="0" smtClean="0">
                <a:solidFill>
                  <a:srgbClr val="553D43"/>
                </a:solidFill>
                <a:latin typeface="+mn-ea"/>
              </a:rPr>
              <a:t>检索、收录证明统一附在目录页</a:t>
            </a:r>
            <a:endParaRPr lang="en-US" altLang="zh-CN" sz="2000" dirty="0" smtClean="0">
              <a:solidFill>
                <a:srgbClr val="553D43"/>
              </a:solidFill>
              <a:latin typeface="+mn-ea"/>
            </a:endParaRPr>
          </a:p>
          <a:p>
            <a:pPr>
              <a:lnSpc>
                <a:spcPct val="150000"/>
              </a:lnSpc>
            </a:pPr>
            <a:endParaRPr lang="en-US" altLang="zh-CN" sz="3600" b="1" dirty="0" smtClean="0">
              <a:solidFill>
                <a:srgbClr val="FFC000"/>
              </a:solidFill>
              <a:latin typeface="+mn-ea"/>
            </a:endParaRPr>
          </a:p>
        </p:txBody>
      </p:sp>
      <p:pic>
        <p:nvPicPr>
          <p:cNvPr id="5" name="图片 4"/>
          <p:cNvPicPr>
            <a:picLocks noChangeAspect="1"/>
          </p:cNvPicPr>
          <p:nvPr/>
        </p:nvPicPr>
        <p:blipFill>
          <a:blip r:embed="rId2">
            <a:clrChange>
              <a:clrFrom>
                <a:srgbClr val="477129"/>
              </a:clrFrom>
              <a:clrTo>
                <a:srgbClr val="477129">
                  <a:alpha val="0"/>
                </a:srgbClr>
              </a:clrTo>
            </a:clrChange>
            <a:extLst>
              <a:ext uri="{BEBA8EAE-BF5A-486C-A8C5-ECC9F3942E4B}">
                <a14:imgProps xmlns:a14="http://schemas.microsoft.com/office/drawing/2010/main">
                  <a14:imgLayer r:embed="rId3">
                    <a14:imgEffect>
                      <a14:backgroundRemoval t="1667" b="97917" l="7344" r="98750">
                        <a14:foregroundMark x1="55313" y1="42083" x2="55313" y2="42083"/>
                        <a14:foregroundMark x1="55313" y1="48333" x2="55313" y2="48333"/>
                        <a14:foregroundMark x1="55313" y1="54375" x2="55313" y2="54375"/>
                        <a14:foregroundMark x1="55313" y1="60208" x2="55313" y2="60208"/>
                        <a14:foregroundMark x1="54219" y1="65000" x2="54219" y2="65000"/>
                        <a14:foregroundMark x1="54531" y1="69583" x2="54531" y2="69583"/>
                        <a14:foregroundMark x1="53438" y1="80417" x2="53438" y2="80417"/>
                        <a14:foregroundMark x1="52969" y1="89583" x2="52969" y2="89583"/>
                        <a14:foregroundMark x1="56875" y1="95417" x2="56875" y2="95417"/>
                        <a14:foregroundMark x1="63750" y1="95417" x2="63750" y2="95417"/>
                        <a14:foregroundMark x1="68594" y1="96042" x2="68594" y2="96042"/>
                        <a14:foregroundMark x1="58438" y1="43750" x2="58438" y2="43750"/>
                        <a14:foregroundMark x1="61875" y1="43125" x2="61875" y2="43125"/>
                        <a14:foregroundMark x1="65469" y1="43750" x2="65469" y2="43750"/>
                        <a14:foregroundMark x1="68438" y1="45208" x2="68438" y2="45208"/>
                        <a14:foregroundMark x1="53750" y1="75208" x2="53750" y2="75208"/>
                        <a14:foregroundMark x1="54531" y1="72500" x2="54531" y2="72500"/>
                        <a14:foregroundMark x1="53281" y1="85625" x2="53281" y2="85625"/>
                        <a14:foregroundMark x1="52969" y1="82500" x2="52969" y2="82500"/>
                        <a14:foregroundMark x1="53281" y1="91875" x2="53281" y2="91875"/>
                        <a14:foregroundMark x1="53750" y1="93750" x2="53750" y2="93750"/>
                        <a14:foregroundMark x1="59531" y1="95833" x2="59531" y2="95833"/>
                        <a14:foregroundMark x1="61250" y1="95833" x2="62031" y2="95833"/>
                        <a14:foregroundMark x1="66094" y1="96042" x2="66094" y2="96042"/>
                        <a14:foregroundMark x1="54531" y1="57500" x2="54531" y2="57500"/>
                        <a14:foregroundMark x1="54844" y1="46875" x2="54844" y2="46875"/>
                        <a14:foregroundMark x1="56406" y1="45208" x2="56406" y2="45208"/>
                        <a14:foregroundMark x1="55000" y1="51875" x2="55000" y2="51875"/>
                        <a14:foregroundMark x1="55313" y1="49375" x2="55313" y2="49375"/>
                        <a14:foregroundMark x1="56094" y1="41667" x2="56094" y2="41667"/>
                        <a14:foregroundMark x1="63438" y1="45625" x2="63438" y2="45625"/>
                        <a14:foregroundMark x1="62031" y1="55417" x2="62031" y2="55417"/>
                        <a14:foregroundMark x1="60000" y1="72708" x2="60000" y2="72708"/>
                        <a14:foregroundMark x1="59219" y1="62292" x2="59219" y2="62292"/>
                        <a14:foregroundMark x1="13750" y1="94792" x2="13750" y2="94792"/>
                        <a14:foregroundMark x1="61875" y1="67917" x2="61875" y2="67917"/>
                        <a14:foregroundMark x1="62969" y1="61667" x2="62969" y2="61667"/>
                      </a14:backgroundRemoval>
                    </a14:imgEffect>
                  </a14:imgLayer>
                </a14:imgProps>
              </a:ext>
              <a:ext uri="{28A0092B-C50C-407E-A947-70E740481C1C}">
                <a14:useLocalDpi xmlns:a14="http://schemas.microsoft.com/office/drawing/2010/main" val="0"/>
              </a:ext>
            </a:extLst>
          </a:blip>
          <a:stretch>
            <a:fillRect/>
          </a:stretch>
        </p:blipFill>
        <p:spPr>
          <a:xfrm>
            <a:off x="0" y="2021642"/>
            <a:ext cx="5009144" cy="3934658"/>
          </a:xfrm>
          <a:prstGeom prst="ellipse">
            <a:avLst/>
          </a:prstGeom>
          <a:ln>
            <a:noFill/>
          </a:ln>
          <a:effectLst>
            <a:softEdge rad="112500"/>
          </a:effectLst>
        </p:spPr>
      </p:pic>
    </p:spTree>
    <p:extLst>
      <p:ext uri="{BB962C8B-B14F-4D97-AF65-F5344CB8AC3E}">
        <p14:creationId xmlns:p14="http://schemas.microsoft.com/office/powerpoint/2010/main" val="351597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8" name="组合 7"/>
          <p:cNvGrpSpPr/>
          <p:nvPr/>
        </p:nvGrpSpPr>
        <p:grpSpPr>
          <a:xfrm>
            <a:off x="0" y="503992"/>
            <a:ext cx="4064000" cy="820816"/>
            <a:chOff x="0" y="533400"/>
            <a:chExt cx="4064000" cy="820816"/>
          </a:xfrm>
        </p:grpSpPr>
        <p:sp>
          <p:nvSpPr>
            <p:cNvPr id="9" name="矩形 8"/>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022" y="651420"/>
              <a:ext cx="3467616" cy="584775"/>
            </a:xfrm>
            <a:prstGeom prst="rect">
              <a:avLst/>
            </a:prstGeom>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pSp>
      <p:graphicFrame>
        <p:nvGraphicFramePr>
          <p:cNvPr id="3" name="图示 2"/>
          <p:cNvGraphicFramePr/>
          <p:nvPr>
            <p:extLst>
              <p:ext uri="{D42A27DB-BD31-4B8C-83A1-F6EECF244321}">
                <p14:modId xmlns:p14="http://schemas.microsoft.com/office/powerpoint/2010/main" val="3468870931"/>
              </p:ext>
            </p:extLst>
          </p:nvPr>
        </p:nvGraphicFramePr>
        <p:xfrm>
          <a:off x="1064548" y="2387599"/>
          <a:ext cx="10693400" cy="39395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1064548" y="1617702"/>
            <a:ext cx="6340197" cy="584775"/>
          </a:xfrm>
          <a:prstGeom prst="rect">
            <a:avLst/>
          </a:prstGeom>
        </p:spPr>
        <p:txBody>
          <a:bodyPr wrap="none">
            <a:spAutoFit/>
          </a:bodyPr>
          <a:lstStyle/>
          <a:p>
            <a:r>
              <a:rPr lang="zh-CN" altLang="en-US" sz="3200" b="1" dirty="0">
                <a:solidFill>
                  <a:srgbClr val="553D43"/>
                </a:solidFill>
              </a:rPr>
              <a:t>代表作送审（申报高级人员准备）</a:t>
            </a:r>
          </a:p>
        </p:txBody>
      </p:sp>
    </p:spTree>
    <p:extLst>
      <p:ext uri="{BB962C8B-B14F-4D97-AF65-F5344CB8AC3E}">
        <p14:creationId xmlns:p14="http://schemas.microsoft.com/office/powerpoint/2010/main" val="2100214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1AEFF"/>
        </a:solidFill>
        <a:effectLst/>
      </p:bgPr>
    </p:bg>
    <p:spTree>
      <p:nvGrpSpPr>
        <p:cNvPr id="1" name=""/>
        <p:cNvGrpSpPr/>
        <p:nvPr/>
      </p:nvGrpSpPr>
      <p:grpSpPr>
        <a:xfrm>
          <a:off x="0" y="0"/>
          <a:ext cx="0" cy="0"/>
          <a:chOff x="0" y="0"/>
          <a:chExt cx="0" cy="0"/>
        </a:xfrm>
      </p:grpSpPr>
      <p:grpSp>
        <p:nvGrpSpPr>
          <p:cNvPr id="9" name="组合 16"/>
          <p:cNvGrpSpPr/>
          <p:nvPr/>
        </p:nvGrpSpPr>
        <p:grpSpPr>
          <a:xfrm>
            <a:off x="514985" y="1701165"/>
            <a:ext cx="9212580" cy="1658620"/>
            <a:chOff x="922962" y="2114550"/>
            <a:chExt cx="7178238" cy="3849518"/>
          </a:xfrm>
        </p:grpSpPr>
        <p:sp>
          <p:nvSpPr>
            <p:cNvPr id="10" name="Freeform 2"/>
            <p:cNvSpPr/>
            <p:nvPr/>
          </p:nvSpPr>
          <p:spPr bwMode="gray">
            <a:xfrm>
              <a:off x="5448201" y="2765961"/>
              <a:ext cx="1965258" cy="3165683"/>
            </a:xfrm>
            <a:custGeom>
              <a:avLst/>
              <a:gdLst/>
              <a:ahLst/>
              <a:cxnLst>
                <a:cxn ang="0">
                  <a:pos x="1226" y="0"/>
                </a:cxn>
                <a:cxn ang="0">
                  <a:pos x="1238" y="1662"/>
                </a:cxn>
                <a:cxn ang="0">
                  <a:pos x="0" y="1662"/>
                </a:cxn>
                <a:cxn ang="0">
                  <a:pos x="4" y="416"/>
                </a:cxn>
              </a:cxnLst>
              <a:rect l="0" t="0" r="r" b="b"/>
              <a:pathLst>
                <a:path w="1238" h="1662">
                  <a:moveTo>
                    <a:pt x="1226" y="0"/>
                  </a:moveTo>
                  <a:lnTo>
                    <a:pt x="1238" y="1662"/>
                  </a:lnTo>
                  <a:lnTo>
                    <a:pt x="0" y="1662"/>
                  </a:lnTo>
                  <a:lnTo>
                    <a:pt x="4" y="416"/>
                  </a:lnTo>
                </a:path>
              </a:pathLst>
            </a:custGeom>
            <a:gradFill rotWithShape="1">
              <a:gsLst>
                <a:gs pos="0">
                  <a:srgbClr val="0000FF"/>
                </a:gs>
                <a:gs pos="100000">
                  <a:srgbClr val="0000FF">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itchFamily="34" charset="0"/>
                <a:ea typeface="宋体" pitchFamily="2" charset="-122"/>
                <a:cs typeface="+mn-ea"/>
              </a:endParaRPr>
            </a:p>
          </p:txBody>
        </p:sp>
        <p:sp>
          <p:nvSpPr>
            <p:cNvPr id="11" name="Freeform 3"/>
            <p:cNvSpPr/>
            <p:nvPr/>
          </p:nvSpPr>
          <p:spPr bwMode="gray">
            <a:xfrm>
              <a:off x="3343416" y="3281785"/>
              <a:ext cx="1981091" cy="2658702"/>
            </a:xfrm>
            <a:custGeom>
              <a:avLst/>
              <a:gdLst/>
              <a:ahLst/>
              <a:cxnLst>
                <a:cxn ang="0">
                  <a:pos x="1158" y="0"/>
                </a:cxn>
                <a:cxn ang="0">
                  <a:pos x="1248" y="288"/>
                </a:cxn>
                <a:cxn ang="0">
                  <a:pos x="1248" y="1645"/>
                </a:cxn>
                <a:cxn ang="0">
                  <a:pos x="0" y="1664"/>
                </a:cxn>
                <a:cxn ang="0">
                  <a:pos x="0" y="391"/>
                </a:cxn>
              </a:cxnLst>
              <a:rect l="0" t="0" r="r" b="b"/>
              <a:pathLst>
                <a:path w="1248" h="1664">
                  <a:moveTo>
                    <a:pt x="1158" y="0"/>
                  </a:moveTo>
                  <a:lnTo>
                    <a:pt x="1248" y="288"/>
                  </a:lnTo>
                  <a:lnTo>
                    <a:pt x="1248" y="1645"/>
                  </a:lnTo>
                  <a:lnTo>
                    <a:pt x="0" y="1664"/>
                  </a:lnTo>
                  <a:lnTo>
                    <a:pt x="0" y="391"/>
                  </a:lnTo>
                </a:path>
              </a:pathLst>
            </a:custGeom>
            <a:gradFill rotWithShape="1">
              <a:gsLst>
                <a:gs pos="0">
                  <a:srgbClr val="C0504D"/>
                </a:gs>
                <a:gs pos="100000">
                  <a:srgbClr val="C0504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itchFamily="34" charset="0"/>
                <a:ea typeface="宋体" pitchFamily="2" charset="-122"/>
                <a:cs typeface="+mn-ea"/>
              </a:endParaRPr>
            </a:p>
          </p:txBody>
        </p:sp>
        <p:sp>
          <p:nvSpPr>
            <p:cNvPr id="13" name="Freeform 4"/>
            <p:cNvSpPr/>
            <p:nvPr/>
          </p:nvSpPr>
          <p:spPr bwMode="gray">
            <a:xfrm>
              <a:off x="1176288" y="3579489"/>
              <a:ext cx="1981091" cy="2384579"/>
            </a:xfrm>
            <a:custGeom>
              <a:avLst/>
              <a:gdLst/>
              <a:ahLst/>
              <a:cxnLst>
                <a:cxn ang="0">
                  <a:pos x="1158" y="0"/>
                </a:cxn>
                <a:cxn ang="0">
                  <a:pos x="1248" y="256"/>
                </a:cxn>
                <a:cxn ang="0">
                  <a:pos x="1248" y="1133"/>
                </a:cxn>
                <a:cxn ang="0">
                  <a:pos x="0" y="1133"/>
                </a:cxn>
                <a:cxn ang="0">
                  <a:pos x="0" y="403"/>
                </a:cxn>
              </a:cxnLst>
              <a:rect l="0" t="0" r="r" b="b"/>
              <a:pathLst>
                <a:path w="1248" h="1133">
                  <a:moveTo>
                    <a:pt x="1158" y="0"/>
                  </a:moveTo>
                  <a:lnTo>
                    <a:pt x="1248" y="256"/>
                  </a:lnTo>
                  <a:lnTo>
                    <a:pt x="1248" y="1133"/>
                  </a:lnTo>
                  <a:lnTo>
                    <a:pt x="0" y="1133"/>
                  </a:lnTo>
                  <a:lnTo>
                    <a:pt x="0" y="403"/>
                  </a:lnTo>
                </a:path>
              </a:pathLst>
            </a:custGeom>
            <a:gradFill rotWithShape="1">
              <a:gsLst>
                <a:gs pos="0">
                  <a:srgbClr val="4F81BD"/>
                </a:gs>
                <a:gs pos="100000">
                  <a:srgbClr val="4F81B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ea typeface="宋体" pitchFamily="2" charset="-122"/>
                <a:cs typeface="+mn-ea"/>
              </a:endParaRPr>
            </a:p>
          </p:txBody>
        </p:sp>
        <p:sp>
          <p:nvSpPr>
            <p:cNvPr id="14" name="Line 6"/>
            <p:cNvSpPr/>
            <p:nvPr/>
          </p:nvSpPr>
          <p:spPr>
            <a:xfrm>
              <a:off x="3275013"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charset="0"/>
                <a:ea typeface="宋体" charset="-122"/>
              </a:endParaRPr>
            </a:p>
          </p:txBody>
        </p:sp>
        <p:sp>
          <p:nvSpPr>
            <p:cNvPr id="15" name="Line 7"/>
            <p:cNvSpPr/>
            <p:nvPr/>
          </p:nvSpPr>
          <p:spPr>
            <a:xfrm>
              <a:off x="5386388"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charset="0"/>
                <a:ea typeface="宋体" charset="-122"/>
              </a:endParaRPr>
            </a:p>
          </p:txBody>
        </p:sp>
        <p:sp>
          <p:nvSpPr>
            <p:cNvPr id="16" name="Line 8"/>
            <p:cNvSpPr/>
            <p:nvPr/>
          </p:nvSpPr>
          <p:spPr>
            <a:xfrm>
              <a:off x="7470775" y="3035300"/>
              <a:ext cx="0" cy="2803525"/>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charset="0"/>
                <a:ea typeface="宋体" charset="-122"/>
              </a:endParaRPr>
            </a:p>
          </p:txBody>
        </p:sp>
        <p:sp>
          <p:nvSpPr>
            <p:cNvPr id="17" name="Freeform 9"/>
            <p:cNvSpPr/>
            <p:nvPr/>
          </p:nvSpPr>
          <p:spPr>
            <a:xfrm>
              <a:off x="1162238" y="2114550"/>
              <a:ext cx="6938962" cy="1692275"/>
            </a:xfrm>
            <a:custGeom>
              <a:avLst/>
              <a:gdLst>
                <a:gd name="txL" fmla="*/ 0 w 4371"/>
                <a:gd name="txT" fmla="*/ 0 h 1066"/>
                <a:gd name="txR" fmla="*/ 4371 w 4371"/>
                <a:gd name="txB" fmla="*/ 1066 h 1066"/>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alpha val="100000"/>
                  </a:srgbClr>
                </a:gs>
                <a:gs pos="100000">
                  <a:srgbClr val="FF9933">
                    <a:alpha val="100000"/>
                  </a:srgbClr>
                </a:gs>
              </a:gsLst>
              <a:lin ang="0" scaled="1"/>
              <a:tileRect/>
            </a:gradFill>
            <a:ln w="9525" cap="flat" cmpd="sng">
              <a:prstDash val="solid"/>
              <a:headEnd type="none" w="med" len="med"/>
              <a:tailEnd type="none" w="med" len="med"/>
            </a:ln>
            <a:scene3d>
              <a:camera prst="legacyPerspectiveTopRight">
                <a:rot lat="600000" lon="21000000" rev="0"/>
              </a:camera>
              <a:lightRig rig="legacyFlat4" dir="b"/>
            </a:scene3d>
            <a:sp3d extrusionH="163500" prstMaterial="legacyMatte">
              <a:bevelT w="13500" h="13500" prst="angle"/>
              <a:bevelB w="13500" h="13500" prst="angle"/>
              <a:extrusionClr>
                <a:srgbClr val="FF9933"/>
              </a:extrusionClr>
            </a:sp3d>
          </p:spPr>
          <p:txBody>
            <a:bodyPr/>
            <a:lstStyle/>
            <a:p>
              <a:pPr algn="ctr" fontAlgn="base">
                <a:spcBef>
                  <a:spcPct val="0"/>
                </a:spcBef>
                <a:spcAft>
                  <a:spcPct val="0"/>
                </a:spcAft>
              </a:pPr>
              <a:endParaRPr lang="zh-CN" altLang="en-US">
                <a:solidFill>
                  <a:prstClr val="black"/>
                </a:solidFill>
                <a:latin typeface="Arial" charset="0"/>
                <a:ea typeface="宋体" charset="-122"/>
              </a:endParaRPr>
            </a:p>
          </p:txBody>
        </p:sp>
        <p:sp>
          <p:nvSpPr>
            <p:cNvPr id="18" name="Text Box 11"/>
            <p:cNvSpPr txBox="1"/>
            <p:nvPr/>
          </p:nvSpPr>
          <p:spPr>
            <a:xfrm>
              <a:off x="922962" y="4551457"/>
              <a:ext cx="2512383"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a:rPr>
                <a:t>代表作专家鉴定</a:t>
              </a:r>
            </a:p>
          </p:txBody>
        </p:sp>
        <p:sp>
          <p:nvSpPr>
            <p:cNvPr id="19" name="Text Box 15"/>
            <p:cNvSpPr txBox="1"/>
            <p:nvPr/>
          </p:nvSpPr>
          <p:spPr>
            <a:xfrm>
              <a:off x="3274853" y="4449291"/>
              <a:ext cx="2168908"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a:rPr>
                <a:t>各单位评审会议</a:t>
              </a:r>
            </a:p>
          </p:txBody>
        </p:sp>
        <p:sp>
          <p:nvSpPr>
            <p:cNvPr id="20" name="Text Box 16"/>
            <p:cNvSpPr txBox="1"/>
            <p:nvPr/>
          </p:nvSpPr>
          <p:spPr>
            <a:xfrm>
              <a:off x="5127710" y="4312257"/>
              <a:ext cx="2539398" cy="1062597"/>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charset="0"/>
                </a:rPr>
                <a:t>召开学部评审会</a:t>
              </a:r>
            </a:p>
          </p:txBody>
        </p:sp>
      </p:grpSp>
      <p:grpSp>
        <p:nvGrpSpPr>
          <p:cNvPr id="20483" name="组合 10"/>
          <p:cNvGrpSpPr/>
          <p:nvPr/>
        </p:nvGrpSpPr>
        <p:grpSpPr bwMode="auto">
          <a:xfrm>
            <a:off x="13970" y="432753"/>
            <a:ext cx="4064000" cy="822325"/>
            <a:chOff x="0" y="533400"/>
            <a:chExt cx="4064000" cy="820816"/>
          </a:xfrm>
        </p:grpSpPr>
        <p:sp>
          <p:nvSpPr>
            <p:cNvPr id="12" name="矩形 11"/>
            <p:cNvSpPr/>
            <p:nvPr/>
          </p:nvSpPr>
          <p:spPr>
            <a:xfrm>
              <a:off x="0" y="533400"/>
              <a:ext cx="4064000" cy="8208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sp>
          <p:nvSpPr>
            <p:cNvPr id="20485" name="矩形 12"/>
            <p:cNvSpPr>
              <a:spLocks noChangeArrowheads="1"/>
            </p:cNvSpPr>
            <p:nvPr/>
          </p:nvSpPr>
          <p:spPr bwMode="auto">
            <a:xfrm>
              <a:off x="109022" y="651420"/>
              <a:ext cx="3434080" cy="613410"/>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prstClr val="white"/>
                  </a:solidFill>
                </a:rPr>
                <a:t>三、评审会议流程</a:t>
              </a:r>
            </a:p>
          </p:txBody>
        </p:sp>
      </p:grpSp>
      <p:pic>
        <p:nvPicPr>
          <p:cNvPr id="20501" name="Picture 21"/>
          <p:cNvPicPr>
            <a:picLocks noChangeAspect="1" noChangeArrowheads="1"/>
          </p:cNvPicPr>
          <p:nvPr/>
        </p:nvPicPr>
        <p:blipFill>
          <a:blip r:embed="rId2"/>
          <a:srcRect/>
          <a:stretch>
            <a:fillRect/>
          </a:stretch>
        </p:blipFill>
        <p:spPr bwMode="auto">
          <a:xfrm>
            <a:off x="1817370" y="3059430"/>
            <a:ext cx="723900" cy="723900"/>
          </a:xfrm>
          <a:prstGeom prst="rect">
            <a:avLst/>
          </a:prstGeom>
          <a:noFill/>
          <a:ln w="9525" algn="ctr">
            <a:noFill/>
            <a:miter lim="800000"/>
            <a:headEnd/>
            <a:tailEnd/>
          </a:ln>
          <a:effectLst/>
        </p:spPr>
      </p:pic>
      <p:pic>
        <p:nvPicPr>
          <p:cNvPr id="20509" name="Picture 29"/>
          <p:cNvPicPr>
            <a:picLocks noChangeAspect="1" noChangeArrowheads="1"/>
          </p:cNvPicPr>
          <p:nvPr/>
        </p:nvPicPr>
        <p:blipFill>
          <a:blip r:embed="rId2"/>
          <a:srcRect/>
          <a:stretch>
            <a:fillRect/>
          </a:stretch>
        </p:blipFill>
        <p:spPr bwMode="auto">
          <a:xfrm>
            <a:off x="7687945" y="2924175"/>
            <a:ext cx="723900" cy="723900"/>
          </a:xfrm>
          <a:prstGeom prst="rect">
            <a:avLst/>
          </a:prstGeom>
          <a:noFill/>
          <a:ln w="9525" algn="ctr">
            <a:noFill/>
            <a:miter lim="800000"/>
            <a:headEnd/>
            <a:tailEnd/>
          </a:ln>
          <a:effectLst/>
        </p:spPr>
      </p:pic>
      <p:sp>
        <p:nvSpPr>
          <p:cNvPr id="21" name="灯片编号占位符 1"/>
          <p:cNvSpPr/>
          <p:nvPr/>
        </p:nvSpPr>
        <p:spPr>
          <a:xfrm>
            <a:off x="6623685" y="596011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800" kern="1200">
                <a:solidFill>
                  <a:sysClr val="windowText" lastClr="000000"/>
                </a:solidFill>
                <a:latin typeface="Calibri" pitchFamily="34" charset="0"/>
                <a:ea typeface="+mn-ea"/>
                <a:cs typeface="+mn-ea"/>
              </a:defRPr>
            </a:lvl1pPr>
            <a:lvl2pPr marL="457200" algn="l" defTabSz="914400" rtl="0" eaLnBrk="1" latinLnBrk="0" hangingPunct="1">
              <a:defRPr sz="1800" kern="1200">
                <a:solidFill>
                  <a:sysClr val="windowText" lastClr="000000"/>
                </a:solidFill>
                <a:latin typeface="Calibri" pitchFamily="34" charset="0"/>
                <a:ea typeface="+mn-ea"/>
                <a:cs typeface="+mn-ea"/>
              </a:defRPr>
            </a:lvl2pPr>
            <a:lvl3pPr marL="914400" algn="l" defTabSz="914400" rtl="0" eaLnBrk="1" latinLnBrk="0" hangingPunct="1">
              <a:defRPr sz="1800" kern="1200">
                <a:solidFill>
                  <a:sysClr val="windowText" lastClr="000000"/>
                </a:solidFill>
                <a:latin typeface="Calibri" pitchFamily="34" charset="0"/>
                <a:ea typeface="+mn-ea"/>
                <a:cs typeface="+mn-ea"/>
              </a:defRPr>
            </a:lvl3pPr>
            <a:lvl4pPr marL="1371600" algn="l" defTabSz="914400" rtl="0" eaLnBrk="1" latinLnBrk="0" hangingPunct="1">
              <a:defRPr sz="1800" kern="1200">
                <a:solidFill>
                  <a:sysClr val="windowText" lastClr="000000"/>
                </a:solidFill>
                <a:latin typeface="Calibri" pitchFamily="34" charset="0"/>
                <a:ea typeface="+mn-ea"/>
                <a:cs typeface="+mn-ea"/>
              </a:defRPr>
            </a:lvl4pPr>
            <a:lvl5pPr marL="1828800" algn="l" defTabSz="914400" rtl="0" eaLnBrk="1" latinLnBrk="0" hangingPunct="1">
              <a:defRPr sz="1800" kern="1200">
                <a:solidFill>
                  <a:sysClr val="windowText" lastClr="000000"/>
                </a:solidFill>
                <a:latin typeface="Calibri" pitchFamily="34" charset="0"/>
                <a:ea typeface="+mn-ea"/>
                <a:cs typeface="+mn-ea"/>
              </a:defRPr>
            </a:lvl5pPr>
            <a:lvl6pPr marL="2286000" algn="l" defTabSz="914400" rtl="0" eaLnBrk="1" latinLnBrk="0" hangingPunct="1">
              <a:defRPr sz="1800" kern="1200">
                <a:solidFill>
                  <a:sysClr val="windowText" lastClr="000000"/>
                </a:solidFill>
                <a:latin typeface="Calibri" pitchFamily="34" charset="0"/>
                <a:ea typeface="+mn-ea"/>
                <a:cs typeface="+mn-ea"/>
              </a:defRPr>
            </a:lvl6pPr>
            <a:lvl7pPr marL="2743200" algn="l" defTabSz="914400" rtl="0" eaLnBrk="1" latinLnBrk="0" hangingPunct="1">
              <a:defRPr sz="1800" kern="1200">
                <a:solidFill>
                  <a:sysClr val="windowText" lastClr="000000"/>
                </a:solidFill>
                <a:latin typeface="Calibri" pitchFamily="34" charset="0"/>
                <a:ea typeface="+mn-ea"/>
                <a:cs typeface="+mn-ea"/>
              </a:defRPr>
            </a:lvl7pPr>
            <a:lvl8pPr marL="3200400" algn="l" defTabSz="914400" rtl="0" eaLnBrk="1" latinLnBrk="0" hangingPunct="1">
              <a:defRPr sz="1800" kern="1200">
                <a:solidFill>
                  <a:sysClr val="windowText" lastClr="000000"/>
                </a:solidFill>
                <a:latin typeface="Calibri" pitchFamily="34" charset="0"/>
                <a:ea typeface="+mn-ea"/>
                <a:cs typeface="+mn-ea"/>
              </a:defRPr>
            </a:lvl8pPr>
            <a:lvl9pPr marL="3657600" algn="l" defTabSz="914400" rtl="0" eaLnBrk="1" latinLnBrk="0" hangingPunct="1">
              <a:defRPr sz="1800" kern="1200">
                <a:solidFill>
                  <a:sysClr val="windowText" lastClr="000000"/>
                </a:solidFill>
                <a:latin typeface="Calibri" pitchFamily="34" charset="0"/>
                <a:ea typeface="+mn-ea"/>
                <a:cs typeface="+mn-ea"/>
              </a:defRPr>
            </a:lvl9pPr>
          </a:lstStyle>
          <a:p>
            <a:pPr algn="r" fontAlgn="base">
              <a:spcBef>
                <a:spcPct val="0"/>
              </a:spcBef>
              <a:spcAft>
                <a:spcPct val="0"/>
              </a:spcAft>
            </a:pPr>
            <a:fld id="{9A0DB2DC-4C9A-4742-B13C-FB6460FD3503}" type="slidenum">
              <a:rPr lang="zh-CN" altLang="en-US" sz="1200" dirty="0">
                <a:solidFill>
                  <a:srgbClr val="898989"/>
                </a:solidFill>
              </a:rPr>
              <a:pPr algn="r" fontAlgn="base">
                <a:spcBef>
                  <a:spcPct val="0"/>
                </a:spcBef>
                <a:spcAft>
                  <a:spcPct val="0"/>
                </a:spcAft>
              </a:pPr>
              <a:t>9</a:t>
            </a:fld>
            <a:endParaRPr lang="en-US" altLang="zh-CN" sz="1200">
              <a:solidFill>
                <a:srgbClr val="898989"/>
              </a:solidFill>
            </a:endParaRPr>
          </a:p>
        </p:txBody>
      </p:sp>
      <p:grpSp>
        <p:nvGrpSpPr>
          <p:cNvPr id="23" name="组合 22"/>
          <p:cNvGrpSpPr/>
          <p:nvPr/>
        </p:nvGrpSpPr>
        <p:grpSpPr>
          <a:xfrm>
            <a:off x="9716770" y="1111885"/>
            <a:ext cx="2527300" cy="959485"/>
            <a:chOff x="13766" y="1392"/>
            <a:chExt cx="3980" cy="1511"/>
          </a:xfrm>
        </p:grpSpPr>
        <p:sp>
          <p:nvSpPr>
            <p:cNvPr id="8" name="椭圆 7"/>
            <p:cNvSpPr/>
            <p:nvPr/>
          </p:nvSpPr>
          <p:spPr>
            <a:xfrm>
              <a:off x="13833" y="1392"/>
              <a:ext cx="3815" cy="1511"/>
            </a:xfrm>
            <a:prstGeom prst="ellipse">
              <a:avLst/>
            </a:prstGeom>
            <a:solidFill>
              <a:srgbClr val="F79646"/>
            </a:solidFill>
            <a:ln w="25400" cap="flat" cmpd="sng" algn="ctr">
              <a:noFill/>
              <a:prstDash val="solid"/>
            </a:ln>
            <a:effectLst/>
          </p:spPr>
          <p:txBody>
            <a:bodyPr rtlCol="0" anchor="ctr"/>
            <a:lstStyle/>
            <a:p>
              <a:pPr algn="ctr" fontAlgn="base">
                <a:spcBef>
                  <a:spcPct val="0"/>
                </a:spcBef>
                <a:spcAft>
                  <a:spcPct val="0"/>
                </a:spcAft>
              </a:pPr>
              <a:endParaRPr lang="zh-CN" altLang="en-US">
                <a:solidFill>
                  <a:prstClr val="black"/>
                </a:solidFill>
                <a:latin typeface="Arial" charset="0"/>
                <a:ea typeface="宋体" charset="-122"/>
              </a:endParaRPr>
            </a:p>
          </p:txBody>
        </p:sp>
        <p:sp>
          <p:nvSpPr>
            <p:cNvPr id="22" name="Text Box 16"/>
            <p:cNvSpPr txBox="1"/>
            <p:nvPr/>
          </p:nvSpPr>
          <p:spPr>
            <a:xfrm>
              <a:off x="13766" y="1891"/>
              <a:ext cx="3980" cy="721"/>
            </a:xfrm>
            <a:prstGeom prst="rect">
              <a:avLst/>
            </a:prstGeom>
            <a:noFill/>
            <a:ln w="9525">
              <a:noFill/>
              <a:miter/>
            </a:ln>
          </p:spPr>
          <p:txBody>
            <a:bodyPr wrap="square">
              <a:spAutoFit/>
            </a:bodyPr>
            <a:lstStyle/>
            <a:p>
              <a:pPr marL="120650" indent="-120650" algn="ctr" fontAlgn="base">
                <a:lnSpc>
                  <a:spcPct val="60000"/>
                </a:lnSpc>
                <a:spcBef>
                  <a:spcPct val="50000"/>
                </a:spcBef>
                <a:spcAft>
                  <a:spcPct val="0"/>
                </a:spcAft>
                <a:buClr>
                  <a:srgbClr val="1F3F5F"/>
                </a:buClr>
              </a:pPr>
              <a:r>
                <a:rPr lang="zh-CN" altLang="en-US" sz="2400" b="1" dirty="0">
                  <a:solidFill>
                    <a:srgbClr val="1C1C1C"/>
                  </a:solidFill>
                  <a:latin typeface="微软雅黑" charset="0"/>
                </a:rPr>
                <a:t>校聘委会审议</a:t>
              </a:r>
            </a:p>
          </p:txBody>
        </p:sp>
      </p:grpSp>
      <p:grpSp>
        <p:nvGrpSpPr>
          <p:cNvPr id="36" name="组合 35"/>
          <p:cNvGrpSpPr/>
          <p:nvPr/>
        </p:nvGrpSpPr>
        <p:grpSpPr>
          <a:xfrm>
            <a:off x="1163320" y="5139690"/>
            <a:ext cx="2545715" cy="650240"/>
            <a:chOff x="1988" y="8005"/>
            <a:chExt cx="4009" cy="1024"/>
          </a:xfrm>
        </p:grpSpPr>
        <p:sp>
          <p:nvSpPr>
            <p:cNvPr id="32" name="剪去单角的矩形 31"/>
            <p:cNvSpPr/>
            <p:nvPr/>
          </p:nvSpPr>
          <p:spPr>
            <a:xfrm>
              <a:off x="2685" y="8005"/>
              <a:ext cx="273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4" name="文本框 23"/>
            <p:cNvSpPr txBox="1"/>
            <p:nvPr/>
          </p:nvSpPr>
          <p:spPr>
            <a:xfrm>
              <a:off x="1988" y="8139"/>
              <a:ext cx="4009" cy="761"/>
            </a:xfrm>
            <a:prstGeom prst="rect">
              <a:avLst/>
            </a:prstGeom>
            <a:noFill/>
          </p:spPr>
          <p:txBody>
            <a:bodyPr wrap="square" rtlCol="0">
              <a:spAutoFit/>
            </a:bodyPr>
            <a:lstStyle/>
            <a:p>
              <a:pPr algn="ctr" fontAlgn="base">
                <a:spcBef>
                  <a:spcPct val="0"/>
                </a:spcBef>
                <a:spcAft>
                  <a:spcPct val="0"/>
                </a:spcAft>
              </a:pPr>
              <a:r>
                <a:rPr lang="en-US" altLang="zh-CN" sz="2400">
                  <a:solidFill>
                    <a:prstClr val="black"/>
                  </a:solidFill>
                  <a:latin typeface="微软雅黑"/>
                </a:rPr>
                <a:t>“</a:t>
              </a:r>
              <a:r>
                <a:rPr lang="zh-CN" altLang="en-US" sz="2400">
                  <a:solidFill>
                    <a:prstClr val="black"/>
                  </a:solidFill>
                  <a:latin typeface="微软雅黑"/>
                </a:rPr>
                <a:t>教授会</a:t>
              </a:r>
              <a:r>
                <a:rPr lang="en-US" altLang="zh-CN" sz="2400">
                  <a:solidFill>
                    <a:prstClr val="black"/>
                  </a:solidFill>
                  <a:latin typeface="微软雅黑"/>
                </a:rPr>
                <a:t>”</a:t>
              </a:r>
            </a:p>
          </p:txBody>
        </p:sp>
      </p:grpSp>
      <p:grpSp>
        <p:nvGrpSpPr>
          <p:cNvPr id="35" name="组合 34"/>
          <p:cNvGrpSpPr/>
          <p:nvPr/>
        </p:nvGrpSpPr>
        <p:grpSpPr>
          <a:xfrm>
            <a:off x="5902325" y="5194935"/>
            <a:ext cx="3083560" cy="650240"/>
            <a:chOff x="9340" y="8115"/>
            <a:chExt cx="4856" cy="1024"/>
          </a:xfrm>
        </p:grpSpPr>
        <p:sp>
          <p:nvSpPr>
            <p:cNvPr id="34" name="剪去单角的矩形 33"/>
            <p:cNvSpPr/>
            <p:nvPr/>
          </p:nvSpPr>
          <p:spPr>
            <a:xfrm>
              <a:off x="9948" y="8115"/>
              <a:ext cx="371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5" name="文本框 24"/>
            <p:cNvSpPr txBox="1"/>
            <p:nvPr/>
          </p:nvSpPr>
          <p:spPr>
            <a:xfrm>
              <a:off x="9340" y="8228"/>
              <a:ext cx="4856" cy="761"/>
            </a:xfrm>
            <a:prstGeom prst="rect">
              <a:avLst/>
            </a:prstGeom>
            <a:noFill/>
          </p:spPr>
          <p:txBody>
            <a:bodyPr wrap="square" rtlCol="0">
              <a:spAutoFit/>
            </a:bodyPr>
            <a:lstStyle/>
            <a:p>
              <a:pPr algn="ctr" fontAlgn="base">
                <a:spcBef>
                  <a:spcPct val="0"/>
                </a:spcBef>
                <a:spcAft>
                  <a:spcPct val="0"/>
                </a:spcAft>
              </a:pPr>
              <a:r>
                <a:rPr lang="zh-CN" altLang="en-US" sz="2400">
                  <a:solidFill>
                    <a:prstClr val="black"/>
                  </a:solidFill>
                  <a:latin typeface="微软雅黑"/>
                </a:rPr>
                <a:t>单位考核推荐会</a:t>
              </a:r>
            </a:p>
          </p:txBody>
        </p:sp>
      </p:grpSp>
      <p:sp>
        <p:nvSpPr>
          <p:cNvPr id="2" name="下箭头 1"/>
          <p:cNvSpPr/>
          <p:nvPr/>
        </p:nvSpPr>
        <p:spPr>
          <a:xfrm rot="2700000">
            <a:off x="3884295" y="3394075"/>
            <a:ext cx="325755" cy="1918970"/>
          </a:xfrm>
          <a:prstGeom prst="downArrow">
            <a:avLst/>
          </a:prstGeom>
          <a:solidFill>
            <a:schemeClr val="accent2"/>
          </a:solidFill>
          <a:ln w="12700"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 name="下箭头 2"/>
          <p:cNvSpPr/>
          <p:nvPr/>
        </p:nvSpPr>
        <p:spPr>
          <a:xfrm rot="19080000">
            <a:off x="5422900" y="3388995"/>
            <a:ext cx="335915" cy="200787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4" name="下箭头 3"/>
          <p:cNvSpPr/>
          <p:nvPr/>
        </p:nvSpPr>
        <p:spPr>
          <a:xfrm rot="16200000">
            <a:off x="4641215" y="4113530"/>
            <a:ext cx="347980" cy="258318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5" name="下箭头 4"/>
          <p:cNvSpPr/>
          <p:nvPr/>
        </p:nvSpPr>
        <p:spPr>
          <a:xfrm rot="10860000">
            <a:off x="7141210" y="3458210"/>
            <a:ext cx="321310" cy="1663700"/>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6" name="文本框 5"/>
          <p:cNvSpPr txBox="1"/>
          <p:nvPr/>
        </p:nvSpPr>
        <p:spPr>
          <a:xfrm>
            <a:off x="2383155" y="3964940"/>
            <a:ext cx="1654810" cy="659130"/>
          </a:xfrm>
          <a:prstGeom prst="rect">
            <a:avLst/>
          </a:prstGeom>
          <a:noFill/>
        </p:spPr>
        <p:txBody>
          <a:bodyPr wrap="square" rtlCol="0">
            <a:spAutoFit/>
          </a:bodyPr>
          <a:lstStyle/>
          <a:p>
            <a:pPr algn="ctr" fontAlgn="base">
              <a:spcBef>
                <a:spcPct val="0"/>
              </a:spcBef>
              <a:spcAft>
                <a:spcPct val="0"/>
              </a:spcAft>
            </a:pPr>
            <a:r>
              <a:rPr lang="zh-CN" altLang="en-US">
                <a:solidFill>
                  <a:prstClr val="black"/>
                </a:solidFill>
                <a:latin typeface="微软雅黑"/>
              </a:rPr>
              <a:t>教师、科研系列高中级</a:t>
            </a:r>
          </a:p>
        </p:txBody>
      </p:sp>
      <p:sp>
        <p:nvSpPr>
          <p:cNvPr id="7" name="文本框 6"/>
          <p:cNvSpPr txBox="1"/>
          <p:nvPr/>
        </p:nvSpPr>
        <p:spPr>
          <a:xfrm>
            <a:off x="5424805" y="3795395"/>
            <a:ext cx="1654810" cy="933450"/>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a:rPr>
              <a:t>实验、思政、教管系列</a:t>
            </a:r>
          </a:p>
          <a:p>
            <a:pPr algn="ctr" fontAlgn="base">
              <a:spcBef>
                <a:spcPct val="0"/>
              </a:spcBef>
              <a:spcAft>
                <a:spcPct val="0"/>
              </a:spcAft>
            </a:pPr>
            <a:r>
              <a:rPr lang="zh-CN" altLang="en-US" dirty="0">
                <a:solidFill>
                  <a:prstClr val="black"/>
                </a:solidFill>
                <a:latin typeface="微软雅黑"/>
              </a:rPr>
              <a:t>高中级</a:t>
            </a:r>
          </a:p>
        </p:txBody>
      </p:sp>
      <p:sp>
        <p:nvSpPr>
          <p:cNvPr id="26" name="文本框 25"/>
          <p:cNvSpPr txBox="1"/>
          <p:nvPr/>
        </p:nvSpPr>
        <p:spPr>
          <a:xfrm>
            <a:off x="3587750" y="5520690"/>
            <a:ext cx="2276475" cy="659130"/>
          </a:xfrm>
          <a:prstGeom prst="rect">
            <a:avLst/>
          </a:prstGeom>
          <a:noFill/>
        </p:spPr>
        <p:txBody>
          <a:bodyPr wrap="square" rtlCol="0">
            <a:spAutoFit/>
          </a:bodyPr>
          <a:lstStyle/>
          <a:p>
            <a:pPr algn="ctr" fontAlgn="base">
              <a:spcBef>
                <a:spcPct val="0"/>
              </a:spcBef>
              <a:spcAft>
                <a:spcPct val="0"/>
              </a:spcAft>
            </a:pPr>
            <a:r>
              <a:rPr lang="zh-CN" altLang="en-US">
                <a:solidFill>
                  <a:prstClr val="black"/>
                </a:solidFill>
                <a:latin typeface="微软雅黑"/>
              </a:rPr>
              <a:t>同意票数超过出席人数</a:t>
            </a:r>
            <a:r>
              <a:rPr lang="en-US" altLang="zh-CN">
                <a:solidFill>
                  <a:prstClr val="black"/>
                </a:solidFill>
                <a:latin typeface="微软雅黑"/>
              </a:rPr>
              <a:t>2/3</a:t>
            </a:r>
            <a:r>
              <a:rPr lang="zh-CN" altLang="en-US">
                <a:solidFill>
                  <a:prstClr val="black"/>
                </a:solidFill>
                <a:latin typeface="微软雅黑"/>
              </a:rPr>
              <a:t>者</a:t>
            </a:r>
          </a:p>
        </p:txBody>
      </p:sp>
      <p:sp>
        <p:nvSpPr>
          <p:cNvPr id="27" name="文本框 26"/>
          <p:cNvSpPr txBox="1"/>
          <p:nvPr/>
        </p:nvSpPr>
        <p:spPr>
          <a:xfrm>
            <a:off x="7376795" y="3923030"/>
            <a:ext cx="2276475" cy="659130"/>
          </a:xfrm>
          <a:prstGeom prst="rect">
            <a:avLst/>
          </a:prstGeom>
          <a:noFill/>
        </p:spPr>
        <p:txBody>
          <a:bodyPr wrap="square" rtlCol="0">
            <a:spAutoFit/>
          </a:bodyPr>
          <a:lstStyle/>
          <a:p>
            <a:pPr algn="ctr" fontAlgn="base">
              <a:spcBef>
                <a:spcPct val="0"/>
              </a:spcBef>
              <a:spcAft>
                <a:spcPct val="0"/>
              </a:spcAft>
            </a:pPr>
            <a:r>
              <a:rPr lang="zh-CN" altLang="en-US">
                <a:solidFill>
                  <a:prstClr val="black"/>
                </a:solidFill>
                <a:latin typeface="微软雅黑"/>
              </a:rPr>
              <a:t>同意票数超过出席人数</a:t>
            </a:r>
            <a:r>
              <a:rPr lang="en-US" altLang="zh-CN">
                <a:solidFill>
                  <a:prstClr val="black"/>
                </a:solidFill>
                <a:latin typeface="微软雅黑"/>
              </a:rPr>
              <a:t>2/3</a:t>
            </a:r>
            <a:r>
              <a:rPr lang="zh-CN" altLang="en-US">
                <a:solidFill>
                  <a:prstClr val="black"/>
                </a:solidFill>
                <a:latin typeface="微软雅黑"/>
              </a:rPr>
              <a:t>者</a:t>
            </a:r>
          </a:p>
        </p:txBody>
      </p:sp>
      <p:pic>
        <p:nvPicPr>
          <p:cNvPr id="28" name="Picture 29"/>
          <p:cNvPicPr>
            <a:picLocks noChangeAspect="1" noChangeArrowheads="1"/>
          </p:cNvPicPr>
          <p:nvPr/>
        </p:nvPicPr>
        <p:blipFill>
          <a:blip r:embed="rId2"/>
          <a:srcRect/>
          <a:stretch>
            <a:fillRect/>
          </a:stretch>
        </p:blipFill>
        <p:spPr bwMode="auto">
          <a:xfrm>
            <a:off x="4619625" y="5909310"/>
            <a:ext cx="723900" cy="723900"/>
          </a:xfrm>
          <a:prstGeom prst="rect">
            <a:avLst/>
          </a:prstGeom>
          <a:noFill/>
          <a:ln w="9525" algn="ctr">
            <a:noFill/>
            <a:miter lim="800000"/>
            <a:headEnd/>
            <a:tailEnd/>
          </a:ln>
          <a:effectLst/>
        </p:spPr>
      </p:pic>
      <p:pic>
        <p:nvPicPr>
          <p:cNvPr id="29" name="Picture 29"/>
          <p:cNvPicPr>
            <a:picLocks noChangeAspect="1" noChangeArrowheads="1"/>
          </p:cNvPicPr>
          <p:nvPr/>
        </p:nvPicPr>
        <p:blipFill>
          <a:blip r:embed="rId2"/>
          <a:srcRect/>
          <a:stretch>
            <a:fillRect/>
          </a:stretch>
        </p:blipFill>
        <p:spPr bwMode="auto">
          <a:xfrm>
            <a:off x="8437880" y="4324350"/>
            <a:ext cx="723900" cy="723900"/>
          </a:xfrm>
          <a:prstGeom prst="rect">
            <a:avLst/>
          </a:prstGeom>
          <a:noFill/>
          <a:ln w="9525" algn="ctr">
            <a:noFill/>
            <a:miter lim="800000"/>
            <a:headEnd/>
            <a:tailEnd/>
          </a:ln>
          <a:effectLst/>
        </p:spPr>
      </p:pic>
    </p:spTree>
    <p:extLst>
      <p:ext uri="{BB962C8B-B14F-4D97-AF65-F5344CB8AC3E}">
        <p14:creationId xmlns:p14="http://schemas.microsoft.com/office/powerpoint/2010/main" val="734597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A000120150910A19KPBG</Template>
  <TotalTime>2722</TotalTime>
  <Words>1541</Words>
  <Application>Microsoft Office PowerPoint</Application>
  <PresentationFormat>自定义</PresentationFormat>
  <Paragraphs>134</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5</vt:i4>
      </vt:variant>
      <vt:variant>
        <vt:lpstr>幻灯片标题</vt:lpstr>
      </vt:variant>
      <vt:variant>
        <vt:i4>17</vt:i4>
      </vt:variant>
    </vt:vector>
  </HeadingPairs>
  <TitlesOfParts>
    <vt:vector size="32" baseType="lpstr">
      <vt:lpstr>Arial</vt:lpstr>
      <vt:lpstr>宋体</vt:lpstr>
      <vt:lpstr>方正粗宋简体</vt:lpstr>
      <vt:lpstr>Calibri</vt:lpstr>
      <vt:lpstr>Broadway</vt:lpstr>
      <vt:lpstr>微软雅黑</vt:lpstr>
      <vt:lpstr>Wingdings</vt:lpstr>
      <vt:lpstr>Segoe UI Black</vt:lpstr>
      <vt:lpstr>Agency FB</vt:lpstr>
      <vt:lpstr>Calibri Light</vt:lpstr>
      <vt:lpstr>Office 主题</vt:lpstr>
      <vt:lpstr>1_Office 主题</vt:lpstr>
      <vt:lpstr>3_Office 主题</vt:lpstr>
      <vt:lpstr>2_Office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微软用户</cp:lastModifiedBy>
  <cp:revision>149</cp:revision>
  <dcterms:created xsi:type="dcterms:W3CDTF">2015-06-12T13:12:33Z</dcterms:created>
  <dcterms:modified xsi:type="dcterms:W3CDTF">2015-12-21T07:05:54Z</dcterms:modified>
</cp:coreProperties>
</file>